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4" r:id="rId2"/>
    <p:sldId id="292" r:id="rId3"/>
    <p:sldId id="285" r:id="rId4"/>
    <p:sldId id="290" r:id="rId5"/>
    <p:sldId id="291" r:id="rId6"/>
    <p:sldId id="286" r:id="rId7"/>
    <p:sldId id="303" r:id="rId8"/>
    <p:sldId id="293" r:id="rId9"/>
    <p:sldId id="287" r:id="rId10"/>
    <p:sldId id="294" r:id="rId11"/>
    <p:sldId id="295" r:id="rId12"/>
    <p:sldId id="304" r:id="rId13"/>
    <p:sldId id="305" r:id="rId14"/>
    <p:sldId id="296" r:id="rId15"/>
    <p:sldId id="302" r:id="rId16"/>
    <p:sldId id="297" r:id="rId17"/>
    <p:sldId id="298" r:id="rId18"/>
    <p:sldId id="300" r:id="rId19"/>
    <p:sldId id="299" r:id="rId20"/>
    <p:sldId id="301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4C92CC"/>
    <a:srgbClr val="3B9DC9"/>
    <a:srgbClr val="206E34"/>
    <a:srgbClr val="FFA3A3"/>
    <a:srgbClr val="BF7509"/>
    <a:srgbClr val="5032AA"/>
    <a:srgbClr val="6F3A96"/>
    <a:srgbClr val="2BAEAB"/>
    <a:srgbClr val="584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29" autoAdjust="0"/>
  </p:normalViewPr>
  <p:slideViewPr>
    <p:cSldViewPr>
      <p:cViewPr>
        <p:scale>
          <a:sx n="75" d="100"/>
          <a:sy n="75" d="100"/>
        </p:scale>
        <p:origin x="1914" y="6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69736-13A8-4CEC-9D36-DB1D0EAA329E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C7EC1-DAB7-459A-8ECE-C032976A0D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892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EB2A8-68C3-4469-AAA7-4BFB2493737B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7937F-ED8E-427E-A905-B3BBDAE99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96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補充影片：</a:t>
            </a:r>
            <a:r>
              <a:rPr lang="en-US" altLang="zh-TW" dirty="0" smtClean="0"/>
              <a:t>https://</a:t>
            </a:r>
            <a:r>
              <a:rPr lang="en-US" altLang="zh-TW" dirty="0" err="1" smtClean="0"/>
              <a:t>youtu.be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fSaHVHTqDY0?si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xf-6gZEGqqC0NHOo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24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</a:t>
            </a:r>
            <a:r>
              <a:rPr lang="en-US" altLang="zh-TW" dirty="0" err="1" smtClean="0"/>
              <a:t>youtu.be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bQ-AkETe2GE?t</a:t>
            </a:r>
            <a:r>
              <a:rPr lang="en-US" altLang="zh-TW" dirty="0" smtClean="0"/>
              <a:t>=7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62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83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67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77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36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23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</a:t>
            </a:r>
            <a:r>
              <a:rPr lang="en-US" altLang="zh-TW" dirty="0" err="1" smtClean="0"/>
              <a:t>www.youtube.com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watch?v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bQ-AkETe2GE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558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</a:t>
            </a:r>
            <a:r>
              <a:rPr lang="en-US" altLang="zh-TW" dirty="0" err="1" smtClean="0"/>
              <a:t>www.youtube.com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watch?v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4OpBylwH9DU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937F-ED8E-427E-A905-B3BBDAE99133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38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911424" y="2132856"/>
            <a:ext cx="10369152" cy="1512168"/>
          </a:xfrm>
          <a:prstGeom prst="roundRect">
            <a:avLst/>
          </a:prstGeom>
          <a:solidFill>
            <a:srgbClr val="3B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 hasCustomPrompt="1"/>
          </p:nvPr>
        </p:nvSpPr>
        <p:spPr>
          <a:xfrm>
            <a:off x="407988" y="188913"/>
            <a:ext cx="2375644" cy="792162"/>
          </a:xfrm>
        </p:spPr>
        <p:txBody>
          <a:bodyPr/>
          <a:lstStyle/>
          <a:p>
            <a:pPr lvl="0"/>
            <a:r>
              <a:rPr lang="zh-TW" altLang="en-US" dirty="0" smtClean="0"/>
              <a:t>點我寫冊次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16" y="6307700"/>
            <a:ext cx="1741984" cy="412189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1736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生物LINE一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223622"/>
            <a:ext cx="7776864" cy="778098"/>
          </a:xfrm>
        </p:spPr>
        <p:txBody>
          <a:bodyPr>
            <a:noAutofit/>
          </a:bodyPr>
          <a:lstStyle>
            <a:lvl1pPr>
              <a:defRPr sz="40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216136"/>
                </a:solidFill>
                <a:effectLst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68760"/>
            <a:ext cx="11160000" cy="50699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02A00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 userDrawn="1"/>
        </p:nvSpPr>
        <p:spPr>
          <a:xfrm>
            <a:off x="263352" y="116632"/>
            <a:ext cx="1620140" cy="1045138"/>
          </a:xfrm>
          <a:prstGeom prst="wedgeEllipseCallout">
            <a:avLst>
              <a:gd name="adj1" fmla="val -42881"/>
              <a:gd name="adj2" fmla="val 4939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/>
              <a:t>LINE</a:t>
            </a:r>
            <a:endParaRPr lang="zh-TW" altLang="en-US" sz="4000" b="1" dirty="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9682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新視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7568" y="223622"/>
            <a:ext cx="7632848" cy="778098"/>
          </a:xfrm>
        </p:spPr>
        <p:txBody>
          <a:bodyPr>
            <a:noAutofit/>
          </a:bodyPr>
          <a:lstStyle>
            <a:lvl1pPr>
              <a:defRPr sz="400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68760"/>
            <a:ext cx="11160000" cy="50699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0000"/>
              </a:lnSpc>
            </a:pP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新視界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J:\企劃重要的資料都在裡面\PPT版型\太陽眼鏡.png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4" y="34029"/>
            <a:ext cx="1393676" cy="5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487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BIG酷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223622"/>
            <a:ext cx="7632848" cy="778098"/>
          </a:xfrm>
        </p:spPr>
        <p:txBody>
          <a:bodyPr>
            <a:noAutofit/>
          </a:bodyPr>
          <a:lstStyle>
            <a:lvl1pPr>
              <a:defRPr sz="400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68760"/>
            <a:ext cx="11160000" cy="50699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157040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9336" y="-387424"/>
            <a:ext cx="1656184" cy="1656184"/>
          </a:xfrm>
          <a:prstGeom prst="roundRect">
            <a:avLst>
              <a:gd name="adj" fmla="val 1950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00000"/>
              </a:lnSpc>
            </a:pP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</a:t>
            </a:r>
          </a:p>
          <a:p>
            <a:pPr algn="ctr">
              <a:lnSpc>
                <a:spcPct val="100000"/>
              </a:lnSpc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酷報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 userDrawn="1"/>
        </p:nvCxnSpPr>
        <p:spPr>
          <a:xfrm>
            <a:off x="263352" y="620688"/>
            <a:ext cx="12961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882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1544" y="223622"/>
            <a:ext cx="7848872" cy="778098"/>
          </a:xfrm>
        </p:spPr>
        <p:txBody>
          <a:bodyPr>
            <a:noAutofit/>
          </a:bodyPr>
          <a:lstStyle>
            <a:lvl1pPr>
              <a:defRPr sz="4000">
                <a:ln>
                  <a:noFill/>
                </a:ln>
                <a:solidFill>
                  <a:srgbClr val="8B1613"/>
                </a:solidFill>
                <a:effectLst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68760"/>
            <a:ext cx="11160000" cy="50699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157040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9336" y="-288072"/>
            <a:ext cx="1728192" cy="1340768"/>
          </a:xfrm>
          <a:prstGeom prst="roundRect">
            <a:avLst>
              <a:gd name="adj" fmla="val 19509"/>
            </a:avLst>
          </a:prstGeom>
          <a:solidFill>
            <a:srgbClr val="8B1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0000"/>
              </a:lnSpc>
            </a:pP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J:\企劃重要的資料都在裡面\PPT版型\裝飾圖_Q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7" y="-243408"/>
            <a:ext cx="646329" cy="9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4599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探討活動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223622"/>
            <a:ext cx="7776864" cy="778098"/>
          </a:xfrm>
        </p:spPr>
        <p:txBody>
          <a:bodyPr>
            <a:noAutofit/>
          </a:bodyPr>
          <a:lstStyle>
            <a:lvl1pPr>
              <a:defRPr sz="400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68760"/>
            <a:ext cx="11160000" cy="50699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F4F29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9336" y="-288072"/>
            <a:ext cx="1872208" cy="1340768"/>
          </a:xfrm>
          <a:prstGeom prst="roundRect">
            <a:avLst>
              <a:gd name="adj" fmla="val 19509"/>
            </a:avLst>
          </a:prstGeom>
          <a:solidFill>
            <a:srgbClr val="F7F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lnSpc>
                <a:spcPct val="100000"/>
              </a:lnSpc>
            </a:pPr>
            <a:endParaRPr lang="en-US" altLang="zh-TW" sz="1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探討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zh-TW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J:\企劃重要的資料都在裡面\PPT版型\器具-顯微鏡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5" y="-109555"/>
            <a:ext cx="602087" cy="10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7320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邊欄_探討活動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223622"/>
            <a:ext cx="7776864" cy="778098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700808"/>
            <a:ext cx="11160000" cy="462501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F4F29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 userDrawn="1"/>
        </p:nvSpPr>
        <p:spPr>
          <a:xfrm>
            <a:off x="623392" y="1124744"/>
            <a:ext cx="4320480" cy="504056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內容版面配置區 10"/>
          <p:cNvSpPr>
            <a:spLocks noGrp="1"/>
          </p:cNvSpPr>
          <p:nvPr>
            <p:ph sz="quarter" idx="17"/>
          </p:nvPr>
        </p:nvSpPr>
        <p:spPr>
          <a:xfrm>
            <a:off x="623392" y="1124744"/>
            <a:ext cx="4320480" cy="504056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8"/>
          </p:nvPr>
        </p:nvSpPr>
        <p:spPr>
          <a:xfrm>
            <a:off x="263352" y="6453188"/>
            <a:ext cx="11665296" cy="404812"/>
          </a:xfrm>
        </p:spPr>
        <p:txBody>
          <a:bodyPr>
            <a:no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17" name="圓角矩形 16"/>
          <p:cNvSpPr/>
          <p:nvPr userDrawn="1"/>
        </p:nvSpPr>
        <p:spPr>
          <a:xfrm>
            <a:off x="119336" y="-288072"/>
            <a:ext cx="1872208" cy="1340768"/>
          </a:xfrm>
          <a:prstGeom prst="roundRect">
            <a:avLst>
              <a:gd name="adj" fmla="val 19509"/>
            </a:avLst>
          </a:prstGeom>
          <a:solidFill>
            <a:srgbClr val="F7F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lnSpc>
                <a:spcPct val="100000"/>
              </a:lnSpc>
            </a:pPr>
            <a:endParaRPr lang="en-US" altLang="zh-TW" sz="1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探討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00000"/>
              </a:lnSpc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zh-TW" altLang="en-US" sz="2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J:\企劃重要的資料都在裡面\PPT版型\器具-顯微鏡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5" y="-109555"/>
            <a:ext cx="602087" cy="10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795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09600" y="202630"/>
            <a:ext cx="9302824" cy="63408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 smtClean="0"/>
              <a:t>按一下寫圖名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3744" y="1052696"/>
            <a:ext cx="11494864" cy="5309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" name="五邊形 9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11136560" y="260648"/>
            <a:ext cx="1207840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34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-168696" y="627729"/>
            <a:ext cx="9721080" cy="208983"/>
          </a:xfrm>
          <a:prstGeom prst="rect">
            <a:avLst/>
          </a:prstGeom>
          <a:solidFill>
            <a:srgbClr val="FFA3A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26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架構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/>
          <p:cNvSpPr/>
          <p:nvPr userDrawn="1"/>
        </p:nvSpPr>
        <p:spPr>
          <a:xfrm>
            <a:off x="47328" y="-1421044"/>
            <a:ext cx="2592288" cy="25922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lang="en-US" altLang="zh-TW" sz="3200" dirty="0" smtClean="0">
                <a:solidFill>
                  <a:srgbClr val="6868A1"/>
                </a:solidFill>
                <a:latin typeface="+mn-lt"/>
              </a:rPr>
              <a:t>CHAPTER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11160000" cy="494289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2049292" y="250170"/>
            <a:ext cx="914400" cy="514534"/>
          </a:xfrm>
        </p:spPr>
        <p:txBody>
          <a:bodyPr>
            <a:noAutofit/>
          </a:bodyPr>
          <a:lstStyle>
            <a:lvl1pPr>
              <a:defRPr sz="2800">
                <a:solidFill>
                  <a:srgbClr val="6868A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6" name="橢圓 15"/>
          <p:cNvSpPr/>
          <p:nvPr userDrawn="1"/>
        </p:nvSpPr>
        <p:spPr>
          <a:xfrm>
            <a:off x="2364873" y="-696522"/>
            <a:ext cx="1030659" cy="103065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2963692" y="270917"/>
            <a:ext cx="6300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章節架構圖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38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911424" y="2132856"/>
            <a:ext cx="10369152" cy="15121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8"/>
          <p:cNvSpPr>
            <a:spLocks noGrp="1"/>
          </p:cNvSpPr>
          <p:nvPr>
            <p:ph sz="quarter" idx="13" hasCustomPrompt="1"/>
          </p:nvPr>
        </p:nvSpPr>
        <p:spPr>
          <a:xfrm>
            <a:off x="407988" y="188913"/>
            <a:ext cx="2375644" cy="792162"/>
          </a:xfrm>
        </p:spPr>
        <p:txBody>
          <a:bodyPr/>
          <a:lstStyle/>
          <a:p>
            <a:pPr lvl="0"/>
            <a:r>
              <a:rPr lang="zh-TW" altLang="en-US" dirty="0" smtClean="0"/>
              <a:t>點我寫冊次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16" y="6307700"/>
            <a:ext cx="1741984" cy="412189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4761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911424" y="2132856"/>
            <a:ext cx="10369152" cy="1512168"/>
          </a:xfrm>
          <a:prstGeom prst="roundRect">
            <a:avLst/>
          </a:prstGeom>
          <a:solidFill>
            <a:srgbClr val="BF7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solidFill>
            <a:srgbClr val="206E34"/>
          </a:solidFill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8"/>
          <p:cNvSpPr>
            <a:spLocks noGrp="1"/>
          </p:cNvSpPr>
          <p:nvPr>
            <p:ph sz="quarter" idx="13" hasCustomPrompt="1"/>
          </p:nvPr>
        </p:nvSpPr>
        <p:spPr>
          <a:xfrm>
            <a:off x="407988" y="188913"/>
            <a:ext cx="2375644" cy="792162"/>
          </a:xfrm>
        </p:spPr>
        <p:txBody>
          <a:bodyPr/>
          <a:lstStyle/>
          <a:p>
            <a:pPr lvl="0"/>
            <a:r>
              <a:rPr lang="zh-TW" altLang="en-US" dirty="0" smtClean="0"/>
              <a:t>點我寫冊次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16" y="6307700"/>
            <a:ext cx="1741984" cy="412189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6433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前短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11160000" cy="491595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3B9DC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rgbClr val="3B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22" name="內容版面配置區 10"/>
          <p:cNvSpPr>
            <a:spLocks noGrp="1"/>
          </p:cNvSpPr>
          <p:nvPr>
            <p:ph sz="quarter" idx="18"/>
          </p:nvPr>
        </p:nvSpPr>
        <p:spPr>
          <a:xfrm>
            <a:off x="263352" y="6453188"/>
            <a:ext cx="11665296" cy="404812"/>
          </a:xfrm>
        </p:spPr>
        <p:txBody>
          <a:bodyPr>
            <a:no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文字方塊 3"/>
          <p:cNvSpPr txBox="1"/>
          <p:nvPr userDrawn="1"/>
        </p:nvSpPr>
        <p:spPr>
          <a:xfrm>
            <a:off x="455566" y="55042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章前短文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608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內容_兩種對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rgbClr val="3B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5558408" cy="499793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3" name="內容版面配置區 2"/>
          <p:cNvSpPr>
            <a:spLocks noGrp="1"/>
          </p:cNvSpPr>
          <p:nvPr>
            <p:ph idx="17"/>
          </p:nvPr>
        </p:nvSpPr>
        <p:spPr>
          <a:xfrm>
            <a:off x="6168008" y="1340768"/>
            <a:ext cx="5615384" cy="499793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455566" y="55042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章前短文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五邊形 24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rgbClr val="3B9DC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780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內容_純文字敘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11160000" cy="491595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22" name="內容版面配置區 10"/>
          <p:cNvSpPr>
            <a:spLocks noGrp="1"/>
          </p:cNvSpPr>
          <p:nvPr>
            <p:ph sz="quarter" idx="18"/>
          </p:nvPr>
        </p:nvSpPr>
        <p:spPr>
          <a:xfrm>
            <a:off x="263352" y="6453188"/>
            <a:ext cx="11665296" cy="404812"/>
          </a:xfrm>
        </p:spPr>
        <p:txBody>
          <a:bodyPr>
            <a:no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23" name="內容版面配置區 11"/>
          <p:cNvSpPr>
            <a:spLocks noGrp="1"/>
          </p:cNvSpPr>
          <p:nvPr>
            <p:ph sz="quarter" idx="16"/>
          </p:nvPr>
        </p:nvSpPr>
        <p:spPr>
          <a:xfrm>
            <a:off x="479376" y="583630"/>
            <a:ext cx="1368152" cy="469106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693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內容_兩種對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5558408" cy="499793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23" name="內容版面配置區 11"/>
          <p:cNvSpPr>
            <a:spLocks noGrp="1"/>
          </p:cNvSpPr>
          <p:nvPr>
            <p:ph sz="quarter" idx="16"/>
          </p:nvPr>
        </p:nvSpPr>
        <p:spPr>
          <a:xfrm>
            <a:off x="479376" y="583630"/>
            <a:ext cx="1368152" cy="469106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sp>
        <p:nvSpPr>
          <p:cNvPr id="13" name="內容版面配置區 2"/>
          <p:cNvSpPr>
            <a:spLocks noGrp="1"/>
          </p:cNvSpPr>
          <p:nvPr>
            <p:ph idx="17"/>
          </p:nvPr>
        </p:nvSpPr>
        <p:spPr>
          <a:xfrm>
            <a:off x="6168008" y="1340768"/>
            <a:ext cx="5615384" cy="499793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647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內容01 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700808"/>
            <a:ext cx="11160000" cy="463273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6"/>
          </p:nvPr>
        </p:nvSpPr>
        <p:spPr>
          <a:xfrm>
            <a:off x="479376" y="583630"/>
            <a:ext cx="1368152" cy="469106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sp>
        <p:nvSpPr>
          <p:cNvPr id="8" name="圓角矩形 7"/>
          <p:cNvSpPr/>
          <p:nvPr userDrawn="1"/>
        </p:nvSpPr>
        <p:spPr>
          <a:xfrm>
            <a:off x="623392" y="1124744"/>
            <a:ext cx="2448272" cy="504056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7"/>
          </p:nvPr>
        </p:nvSpPr>
        <p:spPr>
          <a:xfrm>
            <a:off x="623392" y="1124744"/>
            <a:ext cx="2448272" cy="504056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sp>
        <p:nvSpPr>
          <p:cNvPr id="18" name="內容版面配置區 10"/>
          <p:cNvSpPr>
            <a:spLocks noGrp="1"/>
          </p:cNvSpPr>
          <p:nvPr>
            <p:ph sz="quarter" idx="18"/>
          </p:nvPr>
        </p:nvSpPr>
        <p:spPr>
          <a:xfrm>
            <a:off x="263352" y="6453188"/>
            <a:ext cx="11665296" cy="404812"/>
          </a:xfrm>
        </p:spPr>
        <p:txBody>
          <a:bodyPr>
            <a:no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0236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內容02 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584" y="223622"/>
            <a:ext cx="7488832" cy="778098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700808"/>
            <a:ext cx="11160000" cy="463273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600"/>
              </a:spcBef>
              <a:defRPr sz="2800"/>
            </a:lvl1pPr>
            <a:lvl2pPr>
              <a:lnSpc>
                <a:spcPct val="120000"/>
              </a:lnSpc>
              <a:spcBef>
                <a:spcPts val="600"/>
              </a:spcBef>
              <a:defRPr sz="2400"/>
            </a:lvl2pPr>
            <a:lvl3pPr>
              <a:lnSpc>
                <a:spcPct val="120000"/>
              </a:lnSpc>
              <a:spcBef>
                <a:spcPts val="600"/>
              </a:spcBef>
              <a:defRPr sz="2000"/>
            </a:lvl3pPr>
            <a:lvl4pPr>
              <a:lnSpc>
                <a:spcPct val="120000"/>
              </a:lnSpc>
              <a:spcBef>
                <a:spcPts val="600"/>
              </a:spcBef>
              <a:defRPr sz="1800"/>
            </a:lvl4pPr>
            <a:lvl5pPr>
              <a:lnSpc>
                <a:spcPct val="12000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五邊形 13"/>
          <p:cNvSpPr/>
          <p:nvPr userDrawn="1"/>
        </p:nvSpPr>
        <p:spPr>
          <a:xfrm flipH="1">
            <a:off x="9912424" y="223622"/>
            <a:ext cx="2430240" cy="432048"/>
          </a:xfrm>
          <a:prstGeom prst="homePlate">
            <a:avLst>
              <a:gd name="adj" fmla="val 646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配合課本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版面配置區 8"/>
          <p:cNvSpPr>
            <a:spLocks noGrp="1"/>
          </p:cNvSpPr>
          <p:nvPr>
            <p:ph type="body" sz="quarter" idx="14"/>
          </p:nvPr>
        </p:nvSpPr>
        <p:spPr>
          <a:xfrm>
            <a:off x="11136560" y="260648"/>
            <a:ext cx="1206104" cy="36708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zh-TW" altLang="en-US" dirty="0"/>
          </a:p>
        </p:txBody>
      </p:sp>
      <p:pic>
        <p:nvPicPr>
          <p:cNvPr id="19" name="Picture 4" descr="J:\企劃重要的資料都在裡面\PPT版型\簡報功能按鈕系列-上一頁04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2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J:\企劃重要的資料都在裡面\PPT版型\簡報功能按鈕系列-首頁04.png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8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J:\企劃重要的資料都在裡面\PPT版型\簡報功能按鈕系列-結束04.png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40" y="6926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 userDrawn="1"/>
        </p:nvSpPr>
        <p:spPr>
          <a:xfrm>
            <a:off x="119336" y="-288072"/>
            <a:ext cx="2088232" cy="1340768"/>
          </a:xfrm>
          <a:prstGeom prst="roundRect">
            <a:avLst>
              <a:gd name="adj" fmla="val 1950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200000"/>
              </a:lnSpc>
            </a:pPr>
            <a:r>
              <a:rPr lang="en-US" altLang="zh-TW" sz="2800" dirty="0" smtClean="0">
                <a:latin typeface="+mn-lt"/>
              </a:rPr>
              <a:t>CHAPTER</a:t>
            </a:r>
            <a:r>
              <a:rPr lang="zh-TW" altLang="en-US" sz="2800" baseline="0" dirty="0" smtClean="0">
                <a:latin typeface="+mn-lt"/>
              </a:rPr>
              <a:t> 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5"/>
          </p:nvPr>
        </p:nvSpPr>
        <p:spPr>
          <a:xfrm>
            <a:off x="1703512" y="116632"/>
            <a:ext cx="914400" cy="5145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8" name="圓角矩形 7"/>
          <p:cNvSpPr/>
          <p:nvPr userDrawn="1"/>
        </p:nvSpPr>
        <p:spPr>
          <a:xfrm>
            <a:off x="623392" y="1124744"/>
            <a:ext cx="4320480" cy="504056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內容版面配置區 10"/>
          <p:cNvSpPr>
            <a:spLocks noGrp="1"/>
          </p:cNvSpPr>
          <p:nvPr>
            <p:ph sz="quarter" idx="17"/>
          </p:nvPr>
        </p:nvSpPr>
        <p:spPr>
          <a:xfrm>
            <a:off x="623392" y="1124744"/>
            <a:ext cx="4320480" cy="504056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8"/>
          </p:nvPr>
        </p:nvSpPr>
        <p:spPr>
          <a:xfrm>
            <a:off x="263352" y="6453188"/>
            <a:ext cx="11665296" cy="404812"/>
          </a:xfrm>
        </p:spPr>
        <p:txBody>
          <a:bodyPr>
            <a:no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22" name="內容版面配置區 11"/>
          <p:cNvSpPr>
            <a:spLocks noGrp="1"/>
          </p:cNvSpPr>
          <p:nvPr>
            <p:ph sz="quarter" idx="16"/>
          </p:nvPr>
        </p:nvSpPr>
        <p:spPr>
          <a:xfrm>
            <a:off x="479376" y="583630"/>
            <a:ext cx="1368152" cy="469106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</a:t>
            </a:r>
            <a:endParaRPr lang="zh-TW" altLang="en-US" dirty="0"/>
          </a:p>
        </p:txBody>
      </p:sp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00" y="6381328"/>
            <a:ext cx="1512000" cy="357772"/>
          </a:xfrm>
          <a:prstGeom prst="roundRect">
            <a:avLst>
              <a:gd name="adj" fmla="val 27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6967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2024/3/28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61" r:id="rId4"/>
    <p:sldLayoutId id="2147483683" r:id="rId5"/>
    <p:sldLayoutId id="2147483682" r:id="rId6"/>
    <p:sldLayoutId id="2147483677" r:id="rId7"/>
    <p:sldLayoutId id="2147483669" r:id="rId8"/>
    <p:sldLayoutId id="2147483670" r:id="rId9"/>
    <p:sldLayoutId id="2147483671" r:id="rId10"/>
    <p:sldLayoutId id="2147483672" r:id="rId11"/>
    <p:sldLayoutId id="2147483679" r:id="rId12"/>
    <p:sldLayoutId id="2147483673" r:id="rId13"/>
    <p:sldLayoutId id="2147483674" r:id="rId14"/>
    <p:sldLayoutId id="2147483675" r:id="rId15"/>
    <p:sldLayoutId id="2147483667" r:id="rId16"/>
    <p:sldLayoutId id="2147483684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5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60000"/>
        <a:buFont typeface="Wingdings" panose="05000000000000000000" pitchFamily="2" charset="2"/>
        <a:buChar char="l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7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9.xml"/><Relationship Id="rId10" Type="http://schemas.openxmlformats.org/officeDocument/2006/relationships/image" Target="../media/image26.png"/><Relationship Id="rId4" Type="http://schemas.openxmlformats.org/officeDocument/2006/relationships/slide" Target="slide18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/>
              <a:t>CHAPTER</a:t>
            </a:r>
            <a:r>
              <a:rPr lang="zh-TW" altLang="en-US" sz="4800" dirty="0"/>
              <a:t> </a:t>
            </a:r>
            <a:r>
              <a:rPr lang="en-US" altLang="zh-TW" sz="4800" dirty="0"/>
              <a:t>1</a:t>
            </a:r>
            <a:r>
              <a:rPr lang="zh-TW" altLang="en-US" sz="4800" dirty="0"/>
              <a:t> 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en-US" altLang="zh-TW" sz="4800" dirty="0" smtClean="0"/>
              <a:t>-</a:t>
            </a:r>
            <a:r>
              <a:rPr lang="zh-TW" altLang="en-US" sz="4800" dirty="0" smtClean="0"/>
              <a:t>細胞</a:t>
            </a:r>
            <a:r>
              <a:rPr lang="zh-TW" altLang="en-US" sz="4800" dirty="0"/>
              <a:t>的構造與</a:t>
            </a:r>
            <a:r>
              <a:rPr lang="zh-TW" altLang="en-US" sz="4800" dirty="0" smtClean="0"/>
              <a:t>功能</a:t>
            </a:r>
            <a:r>
              <a:rPr lang="en-US" altLang="zh-TW" sz="4800" dirty="0" smtClean="0"/>
              <a:t>-</a:t>
            </a:r>
            <a:endParaRPr lang="zh-TW" altLang="en-US" sz="4800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高中生物</a:t>
            </a:r>
            <a:r>
              <a:rPr lang="en-US" altLang="zh-TW" dirty="0" smtClean="0"/>
              <a:t>(</a:t>
            </a:r>
            <a:r>
              <a:rPr lang="zh-TW" altLang="en-US" dirty="0" smtClean="0"/>
              <a:t>全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9374"/>
            <a:ext cx="1152128" cy="11521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30" y="2362989"/>
            <a:ext cx="1152128" cy="115212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800" y="3060451"/>
            <a:ext cx="540997" cy="5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97" y="3809279"/>
            <a:ext cx="540000" cy="54000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3296800" y="4624809"/>
            <a:ext cx="618947" cy="459483"/>
            <a:chOff x="13008768" y="3886200"/>
            <a:chExt cx="742107" cy="550912"/>
          </a:xfrm>
        </p:grpSpPr>
        <p:sp>
          <p:nvSpPr>
            <p:cNvPr id="14" name="圓角矩形 13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3854613" y="314578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連結動畫圖片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3915747" y="38946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連結邊欄</a:t>
            </a:r>
            <a:r>
              <a:rPr lang="en-US" altLang="zh-TW" dirty="0" smtClean="0"/>
              <a:t>LINE</a:t>
            </a:r>
            <a:r>
              <a:rPr lang="zh-TW" altLang="en-US" dirty="0" smtClean="0"/>
              <a:t>一下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4001071" y="46698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連結補充影片</a:t>
            </a:r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182" y="-19061"/>
            <a:ext cx="1152000" cy="1152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613" y="1313371"/>
            <a:ext cx="1152000" cy="1152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4005064"/>
            <a:ext cx="1152128" cy="115212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005128"/>
            <a:ext cx="1152000" cy="1152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12" y="4005128"/>
            <a:ext cx="1150976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1-1</a:t>
            </a:r>
            <a:r>
              <a:rPr lang="zh-TW" altLang="en-US" dirty="0" smtClean="0"/>
              <a:t> 虎克改良之顯微鏡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006</a:t>
            </a:r>
            <a:endParaRPr lang="zh-TW" altLang="en-US" dirty="0"/>
          </a:p>
        </p:txBody>
      </p:sp>
      <p:pic>
        <p:nvPicPr>
          <p:cNvPr id="6" name="Google Shape;648;p19">
            <a:extLst>
              <a:ext uri="{FF2B5EF4-FFF2-40B4-BE49-F238E27FC236}">
                <a16:creationId xmlns:a16="http://schemas.microsoft.com/office/drawing/2014/main" xmlns="" id="{A4E9C212-E217-A357-6555-615F48127DE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767408" y="943312"/>
            <a:ext cx="5412788" cy="57364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 flipH="1">
            <a:off x="609600" y="943312"/>
            <a:ext cx="887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左方的油燈與玻璃球可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用以提供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光源、聚集光束</a:t>
            </a:r>
          </a:p>
        </p:txBody>
      </p:sp>
      <p:pic>
        <p:nvPicPr>
          <p:cNvPr id="8" name="Google Shape;644;p19">
            <a:extLst>
              <a:ext uri="{FF2B5EF4-FFF2-40B4-BE49-F238E27FC236}">
                <a16:creationId xmlns:a16="http://schemas.microsoft.com/office/drawing/2014/main" xmlns="" id="{1A1EA867-3EE7-2E99-9196-618938D792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2144" y="1950228"/>
            <a:ext cx="3618426" cy="3644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7453340" y="5616505"/>
            <a:ext cx="3557230" cy="605445"/>
            <a:chOff x="335360" y="5733256"/>
            <a:chExt cx="3557230" cy="605445"/>
          </a:xfrm>
        </p:grpSpPr>
        <p:sp>
          <p:nvSpPr>
            <p:cNvPr id="10" name="圓角矩形 9"/>
            <p:cNvSpPr/>
            <p:nvPr/>
          </p:nvSpPr>
          <p:spPr>
            <a:xfrm>
              <a:off x="335360" y="5733256"/>
              <a:ext cx="3557230" cy="605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 smtClean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虎克所描繪的軟木塞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335360" y="5733256"/>
              <a:ext cx="720080" cy="6054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6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細胞的大小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4" y="344870"/>
            <a:ext cx="5472186" cy="651313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007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87666" y="1262950"/>
            <a:ext cx="38168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真核細胞約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10μm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，原核細胞約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μm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＝10</a:t>
            </a:r>
            <a:r>
              <a:rPr lang="zh-TW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-US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</a:t>
            </a:r>
            <a:r>
              <a:rPr lang="zh-TW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en-US" altLang="zh-TW" sz="2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l-GR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l-GR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μ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 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n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en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" altLang="zh-TW" sz="28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1504" y="1412776"/>
            <a:ext cx="4968552" cy="2448272"/>
          </a:xfrm>
          <a:prstGeom prst="rect">
            <a:avLst/>
          </a:prstGeom>
          <a:noFill/>
          <a:ln w="38100">
            <a:solidFill>
              <a:srgbClr val="4C9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Google Shape;694;p22">
            <a:extLst>
              <a:ext uri="{FF2B5EF4-FFF2-40B4-BE49-F238E27FC236}">
                <a16:creationId xmlns="" xmlns:a16="http://schemas.microsoft.com/office/drawing/2014/main" id="{66789B3B-5539-AA94-219E-7AABFCCF05DC}"/>
              </a:ext>
            </a:extLst>
          </p:cNvPr>
          <p:cNvSpPr/>
          <p:nvPr/>
        </p:nvSpPr>
        <p:spPr>
          <a:xfrm>
            <a:off x="7248128" y="4727708"/>
            <a:ext cx="4269549" cy="12002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</a:pPr>
            <a:r>
              <a:rPr 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電子顯微鏡</a:t>
            </a: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解析度可達</a:t>
            </a:r>
            <a:r>
              <a:rPr 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1Å(埃)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可用來觀察</a:t>
            </a:r>
            <a:r>
              <a:rPr 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病毒</a:t>
            </a: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或</a:t>
            </a:r>
            <a:r>
              <a:rPr 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化學分子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6605039" y="2630687"/>
            <a:ext cx="643089" cy="236730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4921849" y="405742"/>
            <a:ext cx="618947" cy="459483"/>
            <a:chOff x="13008768" y="3886200"/>
            <a:chExt cx="742107" cy="550912"/>
          </a:xfrm>
        </p:grpSpPr>
        <p:sp>
          <p:nvSpPr>
            <p:cNvPr id="17" name="圓角矩形 16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540795" y="312318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哪個單細胞生物最大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99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細胞的大小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4" y="344870"/>
            <a:ext cx="5472186" cy="651313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007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87666" y="1262950"/>
            <a:ext cx="38168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真核細胞約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10μm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，原核細胞約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μm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＝10</a:t>
            </a:r>
            <a:r>
              <a:rPr lang="zh-TW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-US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</a:t>
            </a:r>
            <a:r>
              <a:rPr lang="zh-TW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en-US" altLang="zh-TW" sz="2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l-GR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l-GR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μ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 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n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en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" altLang="zh-TW" sz="28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43472" y="2924944"/>
            <a:ext cx="5472608" cy="20040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Google Shape;694;p22">
            <a:extLst>
              <a:ext uri="{FF2B5EF4-FFF2-40B4-BE49-F238E27FC236}">
                <a16:creationId xmlns="" xmlns:a16="http://schemas.microsoft.com/office/drawing/2014/main" id="{66789B3B-5539-AA94-219E-7AABFCCF05DC}"/>
              </a:ext>
            </a:extLst>
          </p:cNvPr>
          <p:cNvSpPr/>
          <p:nvPr/>
        </p:nvSpPr>
        <p:spPr>
          <a:xfrm>
            <a:off x="7248128" y="4727708"/>
            <a:ext cx="4269549" cy="12002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2400"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光學顯微鏡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解析度約為</a:t>
            </a:r>
            <a:r>
              <a:rPr lang="en-US" altLang="zh-TW" sz="2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1μm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/>
            </a:r>
            <a:b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</a:b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可用來觀察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真核細胞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細菌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/>
          <p:cNvCxnSpPr>
            <a:stCxn id="9" idx="3"/>
          </p:cNvCxnSpPr>
          <p:nvPr/>
        </p:nvCxnSpPr>
        <p:spPr>
          <a:xfrm>
            <a:off x="6816080" y="3926949"/>
            <a:ext cx="432048" cy="10710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/>
          <p:cNvGrpSpPr/>
          <p:nvPr/>
        </p:nvGrpSpPr>
        <p:grpSpPr>
          <a:xfrm>
            <a:off x="4921849" y="405742"/>
            <a:ext cx="618947" cy="459483"/>
            <a:chOff x="13008768" y="3886200"/>
            <a:chExt cx="742107" cy="550912"/>
          </a:xfrm>
        </p:grpSpPr>
        <p:sp>
          <p:nvSpPr>
            <p:cNvPr id="15" name="圓角矩形 14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5540795" y="312318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哪個單細胞生物最大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8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細胞的大小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4" y="344870"/>
            <a:ext cx="5472186" cy="651313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007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87666" y="1262950"/>
            <a:ext cx="38168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真核細胞約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10μm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，原核細胞約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μm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＝10</a:t>
            </a:r>
            <a:r>
              <a:rPr lang="zh-TW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-US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9</a:t>
            </a:r>
            <a:r>
              <a:rPr lang="zh-TW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zh-TW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en-US" altLang="zh-TW" sz="2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l-GR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l-GR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μ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6 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</a:p>
          <a:p>
            <a:pPr marL="914400" lvl="1" indent="-457200">
              <a:lnSpc>
                <a:spcPct val="150000"/>
              </a:lnSpc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</a:t>
            </a:r>
            <a:r>
              <a:rPr lang="en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r>
              <a:rPr lang="zh-TW" altLang="en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＝</a:t>
            </a:r>
            <a:r>
              <a:rPr lang="en" altLang="zh-TW" sz="2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</a:t>
            </a:r>
            <a:r>
              <a:rPr lang="zh-TW" altLang="en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－</a:t>
            </a:r>
            <a:r>
              <a:rPr lang="en" altLang="zh-TW" sz="28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en" altLang="zh-TW" sz="2800" b="1" baseline="30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" altLang="zh-TW" sz="28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0682" y="4223941"/>
            <a:ext cx="4959374" cy="2004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Google Shape;694;p22">
            <a:extLst>
              <a:ext uri="{FF2B5EF4-FFF2-40B4-BE49-F238E27FC236}">
                <a16:creationId xmlns="" xmlns:a16="http://schemas.microsoft.com/office/drawing/2014/main" id="{66789B3B-5539-AA94-219E-7AABFCCF05DC}"/>
              </a:ext>
            </a:extLst>
          </p:cNvPr>
          <p:cNvSpPr/>
          <p:nvPr/>
        </p:nvSpPr>
        <p:spPr>
          <a:xfrm>
            <a:off x="7032104" y="5085184"/>
            <a:ext cx="4968552" cy="64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人類肉眼可觀察的</a:t>
            </a:r>
            <a:r>
              <a:rPr lang="zh-TW" altLang="en-US" sz="24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範圍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大於</a:t>
            </a:r>
            <a:r>
              <a:rPr lang="en-US" altLang="zh-TW" sz="2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100μm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cxnSp>
        <p:nvCxnSpPr>
          <p:cNvPr id="13" name="直線接點 12"/>
          <p:cNvCxnSpPr>
            <a:endCxn id="12" idx="1"/>
          </p:cNvCxnSpPr>
          <p:nvPr/>
        </p:nvCxnSpPr>
        <p:spPr>
          <a:xfrm>
            <a:off x="6600056" y="5408329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/>
          <p:cNvGrpSpPr/>
          <p:nvPr/>
        </p:nvGrpSpPr>
        <p:grpSpPr>
          <a:xfrm>
            <a:off x="4921849" y="405742"/>
            <a:ext cx="618947" cy="459483"/>
            <a:chOff x="13008768" y="3886200"/>
            <a:chExt cx="742107" cy="550912"/>
          </a:xfrm>
        </p:grpSpPr>
        <p:sp>
          <p:nvSpPr>
            <p:cNvPr id="16" name="圓角矩形 15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5540795" y="312318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哪個單細胞生物最大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30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細胞學說的發展</a:t>
            </a:r>
            <a:endParaRPr lang="zh-TW" altLang="en-US" dirty="0"/>
          </a:p>
        </p:txBody>
      </p:sp>
      <p:sp>
        <p:nvSpPr>
          <p:cNvPr id="41" name="文字版面配置區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TW" dirty="0" smtClean="0"/>
              <a:t>1-1.2</a:t>
            </a:r>
            <a:endParaRPr lang="zh-TW" altLang="en-US" dirty="0"/>
          </a:p>
        </p:txBody>
      </p:sp>
      <p:sp>
        <p:nvSpPr>
          <p:cNvPr id="42" name="內容版面配置區 41"/>
          <p:cNvSpPr>
            <a:spLocks noGrp="1"/>
          </p:cNvSpPr>
          <p:nvPr>
            <p:ph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細胞學說的建</a:t>
            </a:r>
            <a:r>
              <a:rPr lang="zh-TW" altLang="en-US" dirty="0"/>
              <a:t>立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-312712" y="1721378"/>
            <a:ext cx="12504712" cy="739866"/>
          </a:xfrm>
          <a:prstGeom prst="rightArrow">
            <a:avLst>
              <a:gd name="adj1" fmla="val 100000"/>
              <a:gd name="adj2" fmla="val 57839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79376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041887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1665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320136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1673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07418" y="2530412"/>
            <a:ext cx="2172072" cy="864096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發明顯微鏡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499942" y="2530412"/>
            <a:ext cx="2236018" cy="864096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虎克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發現細胞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25466" y="3448393"/>
            <a:ext cx="3381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發表微物圖誌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歷史上最早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記錄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的細胞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Google Shape;657;p20">
            <a:extLst>
              <a:ext uri="{FF2B5EF4-FFF2-40B4-BE49-F238E27FC236}">
                <a16:creationId xmlns:a16="http://schemas.microsoft.com/office/drawing/2014/main" xmlns="" id="{1FDDC6A0-FB5E-ABD7-8485-0F6B6EAEEE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258" b="15999"/>
          <a:stretch/>
        </p:blipFill>
        <p:spPr>
          <a:xfrm>
            <a:off x="4041887" y="5001500"/>
            <a:ext cx="2384593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圓角矩形 22">
            <a:hlinkClick r:id="rId4" action="ppaction://hlinksldjump"/>
          </p:cNvPr>
          <p:cNvSpPr/>
          <p:nvPr/>
        </p:nvSpPr>
        <p:spPr>
          <a:xfrm>
            <a:off x="7165529" y="2530412"/>
            <a:ext cx="2098823" cy="864096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雷文霍克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發現細菌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062286" y="3485326"/>
            <a:ext cx="3642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荷蘭科學家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改良透鏡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到比真核細胞更微小的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構造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88" y="3514058"/>
            <a:ext cx="2388212" cy="283140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66" y="5581364"/>
            <a:ext cx="1281265" cy="97089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90" y="5275619"/>
            <a:ext cx="1491598" cy="15823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944" y="2896924"/>
            <a:ext cx="43841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5" grpId="0"/>
      <p:bldP spid="16" grpId="0"/>
      <p:bldP spid="11" grpId="0" animBg="1"/>
      <p:bldP spid="20" grpId="0" animBg="1"/>
      <p:bldP spid="13" grpId="0" build="p"/>
      <p:bldP spid="23" grpId="0" animBg="1"/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細胞學說的發展</a:t>
            </a:r>
            <a:endParaRPr lang="zh-TW" altLang="en-US" dirty="0"/>
          </a:p>
        </p:txBody>
      </p:sp>
      <p:sp>
        <p:nvSpPr>
          <p:cNvPr id="41" name="文字版面配置區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TW" dirty="0" smtClean="0"/>
              <a:t>1-1.2</a:t>
            </a:r>
            <a:endParaRPr lang="zh-TW" altLang="en-US" dirty="0"/>
          </a:p>
        </p:txBody>
      </p:sp>
      <p:sp>
        <p:nvSpPr>
          <p:cNvPr id="42" name="內容版面配置區 41"/>
          <p:cNvSpPr>
            <a:spLocks noGrp="1"/>
          </p:cNvSpPr>
          <p:nvPr>
            <p:ph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細胞學說的建</a:t>
            </a:r>
            <a:r>
              <a:rPr lang="zh-TW" altLang="en-US" dirty="0"/>
              <a:t>立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-312712" y="1721378"/>
            <a:ext cx="12504712" cy="739866"/>
          </a:xfrm>
          <a:prstGeom prst="rightArrow">
            <a:avLst>
              <a:gd name="adj1" fmla="val 100000"/>
              <a:gd name="adj2" fmla="val 57839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79376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1831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041887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1839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410847" y="193802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1855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>
            <a:hlinkClick r:id="rId3" action="ppaction://hlinksldjump"/>
          </p:cNvPr>
          <p:cNvSpPr/>
          <p:nvPr/>
        </p:nvSpPr>
        <p:spPr>
          <a:xfrm>
            <a:off x="407418" y="2549222"/>
            <a:ext cx="2172072" cy="864096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布朗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發現細胞核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>
            <a:hlinkClick r:id="rId4" action="ppaction://hlinksldjump"/>
          </p:cNvPr>
          <p:cNvSpPr/>
          <p:nvPr/>
        </p:nvSpPr>
        <p:spPr>
          <a:xfrm>
            <a:off x="3499942" y="2549222"/>
            <a:ext cx="4108226" cy="864096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許旺、許來登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提出生物體由細胞組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525466" y="3539211"/>
            <a:ext cx="4730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德國科學家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分別觀察動物、植物細胞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提出「細胞學說」雛形</a:t>
            </a:r>
          </a:p>
        </p:txBody>
      </p:sp>
      <p:sp>
        <p:nvSpPr>
          <p:cNvPr id="23" name="圓角矩形 22">
            <a:hlinkClick r:id="rId5" action="ppaction://hlinksldjump"/>
          </p:cNvPr>
          <p:cNvSpPr/>
          <p:nvPr/>
        </p:nvSpPr>
        <p:spPr>
          <a:xfrm>
            <a:off x="7968208" y="2549222"/>
            <a:ext cx="2528825" cy="136815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魏修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提出細胞來自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已存在的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8010014" y="4005352"/>
            <a:ext cx="3589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德國生理學家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研究細胞生長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認為所有細胞均來自已存在的細胞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91344" y="3593675"/>
            <a:ext cx="3381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英國科學家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觀察植物細胞內</a:t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球狀構造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nucleus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4" y="4643246"/>
            <a:ext cx="1841616" cy="2242138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037269" y="4616928"/>
            <a:ext cx="3365893" cy="2241072"/>
            <a:chOff x="4037269" y="4616928"/>
            <a:chExt cx="3365893" cy="224107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269" y="4688352"/>
              <a:ext cx="1612746" cy="216964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387" y="4616928"/>
              <a:ext cx="1752775" cy="2138603"/>
            </a:xfrm>
            <a:prstGeom prst="rect">
              <a:avLst/>
            </a:prstGeom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33" y="2303381"/>
            <a:ext cx="1694967" cy="232655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33">
            <a:off x="2341127" y="2610222"/>
            <a:ext cx="438416" cy="540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33">
            <a:off x="7330584" y="2598073"/>
            <a:ext cx="438416" cy="54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33">
            <a:off x="10277825" y="2663784"/>
            <a:ext cx="43841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5" grpId="0"/>
      <p:bldP spid="16" grpId="0"/>
      <p:bldP spid="11" grpId="0" animBg="1"/>
      <p:bldP spid="20" grpId="0" animBg="1"/>
      <p:bldP spid="13" grpId="0" build="p"/>
      <p:bldP spid="23" grpId="0" animBg="1"/>
      <p:bldP spid="24" grpId="0" build="p"/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7" y="540554"/>
            <a:ext cx="5328592" cy="6317446"/>
          </a:xfrm>
          <a:effectLst>
            <a:softEdge rad="127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1-3</a:t>
            </a:r>
            <a:r>
              <a:rPr lang="zh-TW" altLang="en-US" dirty="0" smtClean="0"/>
              <a:t> 雷文霍克</a:t>
            </a:r>
            <a:r>
              <a:rPr lang="en-US" altLang="zh-TW" dirty="0" smtClean="0"/>
              <a:t>(1632~1723)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58" y="947192"/>
            <a:ext cx="2879600" cy="21820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47" y="2326825"/>
            <a:ext cx="3386936" cy="359307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754758" y="3203809"/>
            <a:ext cx="4147296" cy="657239"/>
            <a:chOff x="335360" y="5733256"/>
            <a:chExt cx="4147296" cy="657239"/>
          </a:xfrm>
        </p:grpSpPr>
        <p:sp>
          <p:nvSpPr>
            <p:cNvPr id="9" name="圓角矩形 8"/>
            <p:cNvSpPr/>
            <p:nvPr/>
          </p:nvSpPr>
          <p:spPr>
            <a:xfrm>
              <a:off x="335360" y="5733256"/>
              <a:ext cx="4147296" cy="65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 smtClean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雷文霍克紀錄的細菌圖像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35360" y="5733256"/>
              <a:ext cx="720080" cy="6572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968208" y="5919899"/>
            <a:ext cx="3836250" cy="605445"/>
            <a:chOff x="335360" y="5733256"/>
            <a:chExt cx="3836250" cy="605445"/>
          </a:xfrm>
        </p:grpSpPr>
        <p:sp>
          <p:nvSpPr>
            <p:cNvPr id="15" name="圓角矩形 14"/>
            <p:cNvSpPr/>
            <p:nvPr/>
          </p:nvSpPr>
          <p:spPr>
            <a:xfrm>
              <a:off x="335360" y="5733256"/>
              <a:ext cx="3836250" cy="605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 smtClean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雷文霍克自製的顯微鏡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335360" y="5733256"/>
              <a:ext cx="720080" cy="6054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708833" y="5355280"/>
            <a:ext cx="618947" cy="459483"/>
            <a:chOff x="13008768" y="3886200"/>
            <a:chExt cx="742107" cy="550912"/>
          </a:xfrm>
        </p:grpSpPr>
        <p:sp>
          <p:nvSpPr>
            <p:cNvPr id="19" name="圓角矩形 18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10327779" y="5261856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雷文霍克顯微鏡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>
            <a:hlinkClick r:id="rId6" action="ppaction://hlinksldjump"/>
          </p:cNvPr>
          <p:cNvSpPr/>
          <p:nvPr/>
        </p:nvSpPr>
        <p:spPr>
          <a:xfrm>
            <a:off x="10397137" y="685346"/>
            <a:ext cx="396000" cy="39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1-3</a:t>
            </a:r>
            <a:r>
              <a:rPr lang="zh-TW" altLang="en-US" dirty="0" smtClean="0"/>
              <a:t> 布朗</a:t>
            </a:r>
            <a:r>
              <a:rPr lang="en-US" altLang="zh-TW" dirty="0" smtClean="0"/>
              <a:t>(1773~1858)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07518"/>
            <a:ext cx="5544616" cy="6750482"/>
          </a:xfrm>
          <a:effectLst/>
        </p:spPr>
      </p:pic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sp>
        <p:nvSpPr>
          <p:cNvPr id="7" name="橢圓 6">
            <a:hlinkClick r:id="rId3" action="ppaction://hlinksldjump"/>
          </p:cNvPr>
          <p:cNvSpPr/>
          <p:nvPr/>
        </p:nvSpPr>
        <p:spPr>
          <a:xfrm>
            <a:off x="10397137" y="685346"/>
            <a:ext cx="396000" cy="39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93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1-3</a:t>
            </a:r>
            <a:r>
              <a:rPr lang="zh-TW" altLang="en-US" dirty="0" smtClean="0"/>
              <a:t> 許旺</a:t>
            </a:r>
            <a:r>
              <a:rPr lang="en-US" altLang="zh-TW" dirty="0"/>
              <a:t>(1810~1882)</a:t>
            </a:r>
            <a:r>
              <a:rPr lang="zh-TW" altLang="en-US" dirty="0" smtClean="0"/>
              <a:t>、許來登</a:t>
            </a:r>
            <a:r>
              <a:rPr lang="en-US" altLang="zh-TW" dirty="0" smtClean="0"/>
              <a:t>(1804~1881)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583861"/>
            <a:ext cx="3922002" cy="5276319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52" y="533713"/>
            <a:ext cx="4406614" cy="537661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7251610" y="5938687"/>
            <a:ext cx="1900498" cy="605445"/>
            <a:chOff x="335360" y="5733256"/>
            <a:chExt cx="1900498" cy="605445"/>
          </a:xfrm>
        </p:grpSpPr>
        <p:sp>
          <p:nvSpPr>
            <p:cNvPr id="8" name="圓角矩形 7"/>
            <p:cNvSpPr/>
            <p:nvPr/>
          </p:nvSpPr>
          <p:spPr>
            <a:xfrm>
              <a:off x="335360" y="5733256"/>
              <a:ext cx="1900498" cy="605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 smtClean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許來登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335360" y="5733256"/>
              <a:ext cx="720080" cy="6054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354224" y="5938687"/>
            <a:ext cx="1653544" cy="605445"/>
            <a:chOff x="335360" y="5733256"/>
            <a:chExt cx="1653544" cy="605445"/>
          </a:xfrm>
        </p:grpSpPr>
        <p:sp>
          <p:nvSpPr>
            <p:cNvPr id="11" name="圓角矩形 10"/>
            <p:cNvSpPr/>
            <p:nvPr/>
          </p:nvSpPr>
          <p:spPr>
            <a:xfrm>
              <a:off x="335360" y="5733256"/>
              <a:ext cx="1653544" cy="605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 smtClean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許旺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335360" y="5733256"/>
              <a:ext cx="720080" cy="6054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橢圓 13">
            <a:hlinkClick r:id="rId4" action="ppaction://hlinksldjump"/>
          </p:cNvPr>
          <p:cNvSpPr/>
          <p:nvPr/>
        </p:nvSpPr>
        <p:spPr>
          <a:xfrm>
            <a:off x="10397137" y="685346"/>
            <a:ext cx="396000" cy="39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</a:t>
            </a:r>
            <a:r>
              <a:rPr lang="en-US" altLang="zh-TW" dirty="0" smtClean="0"/>
              <a:t>1-3</a:t>
            </a:r>
            <a:r>
              <a:rPr lang="zh-TW" altLang="en-US" dirty="0"/>
              <a:t> </a:t>
            </a:r>
            <a:r>
              <a:rPr lang="zh-TW" altLang="en-US" dirty="0" smtClean="0"/>
              <a:t>魏修</a:t>
            </a:r>
            <a:r>
              <a:rPr lang="en-US" altLang="zh-TW" dirty="0" smtClean="0"/>
              <a:t>(1821~1902)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32656"/>
            <a:ext cx="4752528" cy="6523431"/>
          </a:xfrm>
          <a:effectLst>
            <a:softEdge rad="12700"/>
          </a:effectLst>
        </p:spPr>
      </p:pic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 smtClean="0"/>
              <a:t>008-009</a:t>
            </a:r>
            <a:endParaRPr lang="zh-TW" altLang="en-US" dirty="0"/>
          </a:p>
        </p:txBody>
      </p:sp>
      <p:sp>
        <p:nvSpPr>
          <p:cNvPr id="7" name="橢圓 6">
            <a:hlinkClick r:id="rId3" action="ppaction://hlinksldjump"/>
          </p:cNvPr>
          <p:cNvSpPr/>
          <p:nvPr/>
        </p:nvSpPr>
        <p:spPr>
          <a:xfrm>
            <a:off x="10397137" y="685346"/>
            <a:ext cx="396000" cy="39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7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接點 55"/>
          <p:cNvCxnSpPr/>
          <p:nvPr/>
        </p:nvCxnSpPr>
        <p:spPr>
          <a:xfrm>
            <a:off x="1271464" y="2276872"/>
            <a:ext cx="9649072" cy="0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/>
          <p:cNvCxnSpPr>
            <a:stCxn id="7" idx="0"/>
          </p:cNvCxnSpPr>
          <p:nvPr/>
        </p:nvCxnSpPr>
        <p:spPr>
          <a:xfrm flipV="1">
            <a:off x="1271464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 flipV="1">
            <a:off x="3143672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/>
          <p:nvPr/>
        </p:nvCxnSpPr>
        <p:spPr>
          <a:xfrm flipV="1">
            <a:off x="4943872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 flipV="1">
            <a:off x="6888088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 flipV="1">
            <a:off x="8832304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>
            <a:stCxn id="12" idx="0"/>
          </p:cNvCxnSpPr>
          <p:nvPr/>
        </p:nvCxnSpPr>
        <p:spPr>
          <a:xfrm flipV="1">
            <a:off x="10920536" y="2276872"/>
            <a:ext cx="0" cy="455492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/>
          <p:cNvCxnSpPr>
            <a:stCxn id="6" idx="4"/>
          </p:cNvCxnSpPr>
          <p:nvPr/>
        </p:nvCxnSpPr>
        <p:spPr>
          <a:xfrm>
            <a:off x="6096000" y="1665093"/>
            <a:ext cx="10062" cy="611779"/>
          </a:xfrm>
          <a:prstGeom prst="line">
            <a:avLst/>
          </a:prstGeom>
          <a:ln w="38100">
            <a:solidFill>
              <a:srgbClr val="686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5411924" y="908720"/>
            <a:ext cx="1368152" cy="75637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479376" y="2732364"/>
            <a:ext cx="158417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發現細胞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354938" y="2732364"/>
            <a:ext cx="158417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細胞學說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230500" y="2732364"/>
            <a:ext cx="158417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真核細胞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106062" y="2732364"/>
            <a:ext cx="158417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原核細胞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981624" y="2732364"/>
            <a:ext cx="185544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細胞與能量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0128448" y="2732364"/>
            <a:ext cx="158417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6868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細胞分裂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373414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雷文霍克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08292" y="368668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虎克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567608" y="368668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魏修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5482981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72631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細胞膜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215680" y="3686688"/>
            <a:ext cx="432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許旺與許來登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046197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細胞核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609414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細胞質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215508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細胞膜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659810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細胞質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104112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184232" y="3686688"/>
            <a:ext cx="43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ATP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9264352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呼吸作用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8724292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光合作用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1284576" y="3686688"/>
            <a:ext cx="43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細胞質分裂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9984432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細胞週期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0851194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減數分裂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0417813" y="3686688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有絲分裂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173878" y="2564904"/>
            <a:ext cx="3593463" cy="3600400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圓角矩形 49"/>
          <p:cNvSpPr/>
          <p:nvPr/>
        </p:nvSpPr>
        <p:spPr>
          <a:xfrm>
            <a:off x="5360762" y="5954288"/>
            <a:ext cx="1224136" cy="38631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1-2</a:t>
            </a:r>
            <a:endParaRPr lang="zh-TW" altLang="en-US" sz="2800" dirty="0"/>
          </a:p>
        </p:txBody>
      </p:sp>
      <p:sp>
        <p:nvSpPr>
          <p:cNvPr id="51" name="矩形 50"/>
          <p:cNvSpPr/>
          <p:nvPr/>
        </p:nvSpPr>
        <p:spPr>
          <a:xfrm>
            <a:off x="7876602" y="2564904"/>
            <a:ext cx="2018976" cy="3600400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8274022" y="5954288"/>
            <a:ext cx="1224136" cy="38631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1-3</a:t>
            </a:r>
            <a:endParaRPr lang="zh-TW" altLang="en-US" sz="2800" dirty="0"/>
          </a:p>
        </p:txBody>
      </p:sp>
      <p:sp>
        <p:nvSpPr>
          <p:cNvPr id="53" name="矩形 52"/>
          <p:cNvSpPr/>
          <p:nvPr/>
        </p:nvSpPr>
        <p:spPr>
          <a:xfrm>
            <a:off x="10000600" y="2557710"/>
            <a:ext cx="1839193" cy="3600400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角矩形 53"/>
          <p:cNvSpPr/>
          <p:nvPr/>
        </p:nvSpPr>
        <p:spPr>
          <a:xfrm>
            <a:off x="10386228" y="5954288"/>
            <a:ext cx="1224136" cy="38631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1-4</a:t>
            </a:r>
            <a:endParaRPr lang="zh-TW" altLang="en-US" sz="2800" dirty="0"/>
          </a:p>
        </p:txBody>
      </p:sp>
      <p:sp>
        <p:nvSpPr>
          <p:cNvPr id="46" name="矩形 45"/>
          <p:cNvSpPr/>
          <p:nvPr/>
        </p:nvSpPr>
        <p:spPr>
          <a:xfrm>
            <a:off x="335360" y="2564904"/>
            <a:ext cx="3729258" cy="3600400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6"/>
          <p:cNvSpPr/>
          <p:nvPr/>
        </p:nvSpPr>
        <p:spPr>
          <a:xfrm>
            <a:off x="1631504" y="5954288"/>
            <a:ext cx="1224136" cy="38631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1-1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308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46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細胞學說的發展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許旺、許來登和魏修之後，許多科學家藉由</a:t>
            </a:r>
            <a:r>
              <a:rPr lang="zh-TW" altLang="zh-TW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觀察</a:t>
            </a:r>
            <a: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而</a:t>
            </a:r>
            <a:r>
              <a:rPr lang="zh-TW" altLang="zh-TW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了</a:t>
            </a:r>
            <a:b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細胞學說的論點</a:t>
            </a:r>
            <a:endParaRPr lang="en-US" altLang="zh-TW" sz="3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dirty="0">
                <a:latin typeface="Arial"/>
                <a:ea typeface="Arial"/>
                <a:cs typeface="Arial"/>
                <a:sym typeface="Arial"/>
              </a:rPr>
              <a:t>現今的</a:t>
            </a:r>
            <a:r>
              <a:rPr lang="zh-TW" altLang="zh-TW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細胞學說</a:t>
            </a:r>
            <a:r>
              <a:rPr lang="zh-TW" altLang="zh-TW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，內容包括：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生物體皆由細胞所組成</a:t>
            </a:r>
            <a:endParaRPr lang="en-US" altLang="zh-TW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細胞為生物體構造及功能的單位</a:t>
            </a:r>
            <a:endParaRPr lang="en-US" altLang="zh-TW" sz="28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所有細胞均由已經存在的細胞所產生</a:t>
            </a:r>
            <a:endParaRPr lang="en-US" altLang="zh-TW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細胞</a:t>
            </a:r>
            <a:r>
              <a:rPr lang="zh-TW" altLang="zh-TW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學說為日後細胞學研究</a:t>
            </a:r>
            <a:r>
              <a:rPr lang="zh-TW" altLang="en-US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altLang="zh-TW" sz="3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重要</a:t>
            </a:r>
            <a:r>
              <a:rPr lang="zh-TW" altLang="zh-TW" sz="32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基礎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009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TW" dirty="0" smtClean="0"/>
              <a:t>1-1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7968357" y="5387292"/>
            <a:ext cx="618947" cy="459483"/>
            <a:chOff x="13008768" y="3886200"/>
            <a:chExt cx="742107" cy="550912"/>
          </a:xfrm>
        </p:grpSpPr>
        <p:sp>
          <p:nvSpPr>
            <p:cNvPr id="9" name="圓角矩形 8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587303" y="5293868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奇趣的細胞理論歷史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2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/>
              <a:t>在地球上，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是否有可以行光合作用的動物？</a:t>
            </a:r>
            <a:endParaRPr lang="zh-TW" altLang="en-US" sz="3600" dirty="0"/>
          </a:p>
        </p:txBody>
      </p:sp>
      <p:pic>
        <p:nvPicPr>
          <p:cNvPr id="16" name="內容版面配置區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214" y="-85108"/>
            <a:ext cx="7892214" cy="6525151"/>
          </a:xfrm>
        </p:spPr>
      </p:pic>
      <p:sp>
        <p:nvSpPr>
          <p:cNvPr id="6" name="內容版面配置區 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smtClean="0"/>
              <a:t>004-005</a:t>
            </a:r>
            <a:endParaRPr lang="zh-TW" altLang="en-US" dirty="0"/>
          </a:p>
        </p:txBody>
      </p:sp>
      <p:sp>
        <p:nvSpPr>
          <p:cNvPr id="15" name="內容版面配置區 14"/>
          <p:cNvSpPr>
            <a:spLocks noGrp="1"/>
          </p:cNvSpPr>
          <p:nvPr>
            <p:ph idx="17"/>
          </p:nvPr>
        </p:nvSpPr>
        <p:spPr>
          <a:xfrm>
            <a:off x="6168008" y="1340768"/>
            <a:ext cx="5615384" cy="234797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 </a:t>
            </a:r>
            <a:r>
              <a:rPr lang="zh-TW" alt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年科學家發現一種</a:t>
            </a:r>
            <a:r>
              <a:rPr lang="zh-TW" alt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海蛞蝓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幼體</a:t>
            </a:r>
            <a:r>
              <a:rPr lang="zh-TW" alt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棕紅色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，以濱海無隔藻（</a:t>
            </a:r>
            <a:r>
              <a:rPr lang="en-US" altLang="zh-TW" dirty="0" err="1">
                <a:latin typeface="Calibri"/>
                <a:ea typeface="Calibri"/>
                <a:cs typeface="Calibri"/>
                <a:sym typeface="Calibri"/>
              </a:rPr>
              <a:t>Vaucheria</a:t>
            </a:r>
            <a:r>
              <a:rPr lang="en-US" altLang="zh-TW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dirty="0" err="1">
                <a:latin typeface="Calibri"/>
                <a:ea typeface="Calibri"/>
                <a:cs typeface="Calibri"/>
                <a:sym typeface="Calibri"/>
              </a:rPr>
              <a:t>litorea</a:t>
            </a: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）為食</a:t>
            </a: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>
                <a:latin typeface="Calibri"/>
                <a:ea typeface="Calibri"/>
                <a:cs typeface="Calibri"/>
                <a:sym typeface="Calibri"/>
              </a:rPr>
              <a:t>成體</a:t>
            </a:r>
            <a:r>
              <a:rPr lang="zh-TW" alt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亮</a:t>
            </a:r>
            <a:r>
              <a:rPr lang="zh-TW" altLang="en-US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綠色</a:t>
            </a:r>
            <a:endParaRPr lang="zh-TW" altLang="en-US" dirty="0"/>
          </a:p>
        </p:txBody>
      </p:sp>
      <p:pic>
        <p:nvPicPr>
          <p:cNvPr id="17" name="Google Shape;466;p5" descr="「Elysia chlorotica non-pigmented juvenil」的圖片搜尋結果">
            <a:extLst>
              <a:ext uri="{FF2B5EF4-FFF2-40B4-BE49-F238E27FC236}">
                <a16:creationId xmlns:a16="http://schemas.microsoft.com/office/drawing/2014/main" xmlns="" id="{6AB64470-F12E-CBEA-5870-02C15543EA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1714" y="3688739"/>
            <a:ext cx="3946694" cy="28035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0" name="群組 19"/>
          <p:cNvGrpSpPr/>
          <p:nvPr/>
        </p:nvGrpSpPr>
        <p:grpSpPr>
          <a:xfrm>
            <a:off x="335359" y="5733256"/>
            <a:ext cx="5242251" cy="605445"/>
            <a:chOff x="335359" y="5733256"/>
            <a:chExt cx="5242251" cy="605445"/>
          </a:xfrm>
        </p:grpSpPr>
        <p:sp>
          <p:nvSpPr>
            <p:cNvPr id="18" name="圓角矩形 17"/>
            <p:cNvSpPr/>
            <p:nvPr/>
          </p:nvSpPr>
          <p:spPr>
            <a:xfrm>
              <a:off x="335359" y="5733256"/>
              <a:ext cx="5242251" cy="605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/>
              <a:r>
                <a:rPr lang="zh-TW" altLang="en-US" sz="2200" b="1" dirty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綠葉海天牛（</a:t>
              </a:r>
              <a:r>
                <a:rPr lang="en-US" altLang="zh-TW" sz="2200" b="1" i="1" dirty="0" err="1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Elysia</a:t>
              </a:r>
              <a:r>
                <a:rPr lang="en-US" altLang="zh-TW" sz="2200" b="1" i="1" dirty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 </a:t>
              </a:r>
              <a:r>
                <a:rPr lang="en-US" altLang="zh-TW" sz="2200" b="1" i="1" dirty="0" err="1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chlorotica</a:t>
              </a:r>
              <a:r>
                <a:rPr lang="zh-TW" altLang="en-US" sz="2200" b="1" dirty="0">
                  <a:solidFill>
                    <a:srgbClr val="1F386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）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335360" y="5733256"/>
              <a:ext cx="720080" cy="6054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dirty="0" smtClean="0"/>
              <a:t>在地球上，是否有可以行光合作用的動物？</a:t>
            </a:r>
            <a:endParaRPr lang="zh-TW" altLang="en-US" sz="3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340768"/>
            <a:ext cx="11160000" cy="1584176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藉攝食獲得葉綠體</a:t>
            </a:r>
            <a:r>
              <a:rPr lang="zh-TW" altLang="en-US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進行光合作用</a:t>
            </a:r>
            <a:endParaRPr lang="zh-TW" altLang="en-US" dirty="0"/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ts val="2800"/>
              <a:buFont typeface="Arial"/>
              <a:buChar char="•"/>
            </a:pPr>
            <a:r>
              <a:rPr lang="zh-TW" altLang="en-US" dirty="0">
                <a:latin typeface="Microsoft JhengHei"/>
                <a:ea typeface="Microsoft JhengHei"/>
                <a:cs typeface="Microsoft JhengHei"/>
                <a:sym typeface="Microsoft JhengHei"/>
              </a:rPr>
              <a:t>葉綠體在綠葉海天牛體內理應無法複製，也無法遺傳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smtClean="0"/>
              <a:t>004-005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smtClean="0"/>
              <a:t>1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" y="2564904"/>
            <a:ext cx="2700000" cy="270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71" y="2564904"/>
            <a:ext cx="3548708" cy="2700000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8688288" y="2564904"/>
            <a:ext cx="2700000" cy="2700000"/>
            <a:chOff x="386495" y="5397200"/>
            <a:chExt cx="3596648" cy="3599695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95" y="5397200"/>
              <a:ext cx="3596647" cy="3599695"/>
            </a:xfrm>
            <a:prstGeom prst="rect">
              <a:avLst/>
            </a:prstGeom>
          </p:spPr>
        </p:pic>
        <p:sp>
          <p:nvSpPr>
            <p:cNvPr id="18" name="橢圓 17"/>
            <p:cNvSpPr/>
            <p:nvPr/>
          </p:nvSpPr>
          <p:spPr>
            <a:xfrm>
              <a:off x="386495" y="5397200"/>
              <a:ext cx="3596648" cy="3599695"/>
            </a:xfrm>
            <a:prstGeom prst="ellipse">
              <a:avLst/>
            </a:prstGeom>
            <a:noFill/>
            <a:ln w="38100">
              <a:solidFill>
                <a:srgbClr val="3B9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809142" y="5044144"/>
            <a:ext cx="2779045" cy="1553208"/>
            <a:chOff x="809142" y="5044144"/>
            <a:chExt cx="2779045" cy="1553208"/>
          </a:xfrm>
        </p:grpSpPr>
        <p:sp>
          <p:nvSpPr>
            <p:cNvPr id="29" name="圓角矩形 28"/>
            <p:cNvSpPr/>
            <p:nvPr/>
          </p:nvSpPr>
          <p:spPr>
            <a:xfrm>
              <a:off x="809142" y="5296172"/>
              <a:ext cx="2700001" cy="13011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B9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10099" y="5523744"/>
              <a:ext cx="26780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綠葉海天牛用齒舌刮破濱海無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隔藻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的細胞壁，並吸入其內含物</a:t>
              </a:r>
            </a:p>
          </p:txBody>
        </p:sp>
        <p:sp>
          <p:nvSpPr>
            <p:cNvPr id="23" name="橢圓 22"/>
            <p:cNvSpPr/>
            <p:nvPr/>
          </p:nvSpPr>
          <p:spPr>
            <a:xfrm>
              <a:off x="809142" y="5044144"/>
              <a:ext cx="504056" cy="50405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ysClr val="windowText" lastClr="000000"/>
                  </a:solidFill>
                </a:rPr>
                <a:t>1</a:t>
              </a:r>
              <a:endParaRPr lang="zh-TW" altLang="en-US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4284773" y="5044144"/>
            <a:ext cx="3349383" cy="1500925"/>
            <a:chOff x="4284773" y="5044144"/>
            <a:chExt cx="3349383" cy="1500925"/>
          </a:xfrm>
        </p:grpSpPr>
        <p:sp>
          <p:nvSpPr>
            <p:cNvPr id="31" name="圓角矩形 30"/>
            <p:cNvSpPr/>
            <p:nvPr/>
          </p:nvSpPr>
          <p:spPr>
            <a:xfrm>
              <a:off x="4284773" y="5335564"/>
              <a:ext cx="3188801" cy="12095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B9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557844" y="5530006"/>
              <a:ext cx="30763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內含物進入消化系統之後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，其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中的葉綠體進入海天牛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的消化道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表皮細胞內</a:t>
              </a:r>
            </a:p>
          </p:txBody>
        </p:sp>
        <p:sp>
          <p:nvSpPr>
            <p:cNvPr id="24" name="橢圓 23"/>
            <p:cNvSpPr/>
            <p:nvPr/>
          </p:nvSpPr>
          <p:spPr>
            <a:xfrm>
              <a:off x="4295425" y="5044144"/>
              <a:ext cx="504056" cy="50405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ysClr val="windowText" lastClr="000000"/>
                  </a:solidFill>
                </a:rPr>
                <a:t>2</a:t>
              </a:r>
              <a:endParaRPr lang="zh-TW" altLang="en-US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8624957" y="5019688"/>
            <a:ext cx="3144644" cy="1289632"/>
            <a:chOff x="8624957" y="5019688"/>
            <a:chExt cx="3144644" cy="1289632"/>
          </a:xfrm>
        </p:grpSpPr>
        <p:sp>
          <p:nvSpPr>
            <p:cNvPr id="32" name="圓角矩形 31"/>
            <p:cNvSpPr/>
            <p:nvPr/>
          </p:nvSpPr>
          <p:spPr>
            <a:xfrm>
              <a:off x="8624957" y="5335565"/>
              <a:ext cx="3144644" cy="9737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B9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684868" y="5523744"/>
              <a:ext cx="3084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海天牛的消化道表皮細胞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內含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有葉綠體</a:t>
              </a:r>
            </a:p>
          </p:txBody>
        </p:sp>
        <p:sp>
          <p:nvSpPr>
            <p:cNvPr id="25" name="橢圓 24"/>
            <p:cNvSpPr/>
            <p:nvPr/>
          </p:nvSpPr>
          <p:spPr>
            <a:xfrm>
              <a:off x="8684868" y="5019688"/>
              <a:ext cx="504056" cy="504056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ysClr val="windowText" lastClr="000000"/>
                  </a:solidFill>
                </a:rPr>
                <a:t>3</a:t>
              </a:r>
              <a:endParaRPr lang="zh-TW" altLang="en-US" sz="28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向右箭號 34"/>
          <p:cNvSpPr/>
          <p:nvPr/>
        </p:nvSpPr>
        <p:spPr>
          <a:xfrm>
            <a:off x="3588187" y="3284984"/>
            <a:ext cx="696586" cy="1296144"/>
          </a:xfrm>
          <a:prstGeom prst="rightArrow">
            <a:avLst/>
          </a:prstGeom>
          <a:solidFill>
            <a:srgbClr val="3B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右箭號 35"/>
          <p:cNvSpPr/>
          <p:nvPr/>
        </p:nvSpPr>
        <p:spPr>
          <a:xfrm>
            <a:off x="7916530" y="3462486"/>
            <a:ext cx="696586" cy="1296144"/>
          </a:xfrm>
          <a:prstGeom prst="rightArrow">
            <a:avLst/>
          </a:prstGeom>
          <a:solidFill>
            <a:srgbClr val="3B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64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dirty="0" smtClean="0"/>
              <a:t>在地球上，是否有可以行光合作用的動物？</a:t>
            </a:r>
            <a:endParaRPr lang="zh-TW" altLang="en-US" sz="3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Clr>
                <a:srgbClr val="262626"/>
              </a:buClr>
              <a:buSzPts val="4000"/>
            </a:pPr>
            <a:r>
              <a:rPr lang="zh-TW" altLang="en-US" sz="3600" dirty="0">
                <a:solidFill>
                  <a:srgbClr val="262626"/>
                </a:solidFill>
                <a:cs typeface="Arial"/>
                <a:sym typeface="Arial"/>
              </a:rPr>
              <a:t>跨物種的基因劫持</a:t>
            </a:r>
            <a:r>
              <a:rPr lang="zh-TW" altLang="en-US" sz="3600" dirty="0" smtClean="0">
                <a:solidFill>
                  <a:srgbClr val="262626"/>
                </a:solidFill>
                <a:cs typeface="Arial"/>
                <a:sym typeface="Arial"/>
              </a:rPr>
              <a:t>現象</a:t>
            </a:r>
            <a:endParaRPr lang="en-US" altLang="zh-TW" sz="3600" dirty="0" smtClean="0">
              <a:solidFill>
                <a:srgbClr val="262626"/>
              </a:solidFill>
              <a:cs typeface="Arial"/>
              <a:sym typeface="Arial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262626"/>
              </a:buClr>
              <a:buSzPts val="4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dk1"/>
                </a:solidFill>
                <a:cs typeface="Calibri"/>
                <a:sym typeface="Calibri"/>
              </a:rPr>
              <a:t>綠葉海天牛將濱海無隔藻的</a:t>
            </a:r>
            <a:r>
              <a:rPr lang="en" altLang="zh-TW" dirty="0">
                <a:solidFill>
                  <a:srgbClr val="FF0000"/>
                </a:solidFill>
                <a:cs typeface="Calibri"/>
                <a:sym typeface="Calibri"/>
              </a:rPr>
              <a:t>prk </a:t>
            </a:r>
            <a:r>
              <a:rPr lang="zh-TW" altLang="en-US" dirty="0">
                <a:solidFill>
                  <a:srgbClr val="FF0000"/>
                </a:solidFill>
                <a:cs typeface="Calibri"/>
                <a:sym typeface="Calibri"/>
              </a:rPr>
              <a:t>基因</a:t>
            </a:r>
            <a:r>
              <a:rPr lang="zh-TW" altLang="en-US" dirty="0">
                <a:solidFill>
                  <a:schemeClr val="dk1"/>
                </a:solidFill>
                <a:cs typeface="Calibri"/>
                <a:sym typeface="Calibri"/>
              </a:rPr>
              <a:t>整合到自己的染色體</a:t>
            </a:r>
            <a:r>
              <a:rPr lang="zh-TW" altLang="en-US" dirty="0" smtClean="0">
                <a:solidFill>
                  <a:schemeClr val="dk1"/>
                </a:solidFill>
                <a:cs typeface="Calibri"/>
                <a:sym typeface="Calibri"/>
              </a:rPr>
              <a:t>中</a:t>
            </a:r>
            <a:endParaRPr lang="en-US" altLang="zh-TW" dirty="0" smtClean="0">
              <a:solidFill>
                <a:schemeClr val="dk1"/>
              </a:solidFill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262626"/>
              </a:buClr>
              <a:buSzPts val="4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262626"/>
                </a:solidFill>
              </a:rPr>
              <a:t>利用</a:t>
            </a:r>
            <a:r>
              <a:rPr lang="en-US" altLang="zh-TW" dirty="0" err="1">
                <a:solidFill>
                  <a:srgbClr val="262626"/>
                </a:solidFill>
              </a:rPr>
              <a:t>prk</a:t>
            </a:r>
            <a:r>
              <a:rPr lang="zh-TW" altLang="en-US" dirty="0"/>
              <a:t>基因</a:t>
            </a:r>
            <a:r>
              <a:rPr lang="zh-TW" altLang="en-US" dirty="0">
                <a:solidFill>
                  <a:srgbClr val="FF0000"/>
                </a:solidFill>
              </a:rPr>
              <a:t>修復</a:t>
            </a:r>
            <a:r>
              <a:rPr lang="zh-TW" altLang="en-US" dirty="0">
                <a:solidFill>
                  <a:srgbClr val="262626"/>
                </a:solidFill>
              </a:rPr>
              <a:t>體內</a:t>
            </a:r>
            <a:r>
              <a:rPr lang="zh-TW" altLang="en-US" dirty="0">
                <a:solidFill>
                  <a:srgbClr val="FF0000"/>
                </a:solidFill>
              </a:rPr>
              <a:t>受損的葉綠體</a:t>
            </a:r>
            <a:r>
              <a:rPr lang="zh-TW" altLang="en-US" dirty="0">
                <a:solidFill>
                  <a:srgbClr val="262626"/>
                </a:solidFill>
              </a:rPr>
              <a:t>，保持光合作用功能正常運轉</a:t>
            </a:r>
            <a:endParaRPr lang="en-US" altLang="zh-TW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262626"/>
              </a:buClr>
              <a:buSzPts val="4000"/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rgbClr val="262626"/>
                </a:solidFill>
              </a:rPr>
              <a:t>prk</a:t>
            </a:r>
            <a:r>
              <a:rPr lang="zh-TW" altLang="en-US" dirty="0"/>
              <a:t>基因</a:t>
            </a:r>
            <a:r>
              <a:rPr lang="zh-TW" altLang="en-US" dirty="0">
                <a:solidFill>
                  <a:srgbClr val="FF0000"/>
                </a:solidFill>
              </a:rPr>
              <a:t>通過葉綠海天牛的生殖細胞傳遞給下一代</a:t>
            </a:r>
            <a:endParaRPr lang="en-US" altLang="zh-TW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rgbClr val="262626"/>
              </a:buClr>
              <a:buSzPts val="4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跨物種</a:t>
            </a:r>
            <a:r>
              <a:rPr lang="zh-TW" alt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</a:t>
            </a:r>
            <a:r>
              <a:rPr lang="zh-TW" alt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基因劫持</a:t>
            </a:r>
            <a:r>
              <a:rPr lang="zh-TW" alt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現象，可為未來人類基因疾病的治療提供</a:t>
            </a:r>
            <a:r>
              <a:rPr lang="zh-TW" alt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啟發</a:t>
            </a:r>
            <a:endParaRPr lang="zh-TW" altLang="en-US" sz="3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smtClean="0"/>
              <a:t>004-005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08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dirty="0" smtClean="0"/>
              <a:t>在地球上，是否有可以行光合作用的動物？</a:t>
            </a:r>
            <a:endParaRPr lang="zh-TW" altLang="en-US" sz="3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 smtClean="0"/>
              <a:t>問題思考</a:t>
            </a:r>
            <a:endParaRPr lang="en-US" altLang="zh-TW" sz="3600" dirty="0" smtClean="0"/>
          </a:p>
          <a:p>
            <a:pPr>
              <a:lnSpc>
                <a:spcPct val="150000"/>
              </a:lnSpc>
            </a:pPr>
            <a:r>
              <a:rPr lang="en-US" altLang="zh-TW" dirty="0"/>
              <a:t>1. </a:t>
            </a:r>
            <a:r>
              <a:rPr lang="zh-TW" altLang="en-US" dirty="0"/>
              <a:t>綠葉海天牛是</a:t>
            </a:r>
            <a:r>
              <a:rPr lang="zh-TW" altLang="en-US" dirty="0">
                <a:solidFill>
                  <a:srgbClr val="FF0000"/>
                </a:solidFill>
              </a:rPr>
              <a:t>如何獲得</a:t>
            </a:r>
            <a:r>
              <a:rPr lang="zh-TW" altLang="en-US" dirty="0"/>
              <a:t>原屬於</a:t>
            </a:r>
            <a:r>
              <a:rPr lang="zh-TW" altLang="en-US" dirty="0" smtClean="0">
                <a:solidFill>
                  <a:srgbClr val="0070C0"/>
                </a:solidFill>
              </a:rPr>
              <a:t>濱海無</a:t>
            </a:r>
            <a:r>
              <a:rPr lang="zh-TW" altLang="en-US" dirty="0">
                <a:solidFill>
                  <a:srgbClr val="0070C0"/>
                </a:solidFill>
              </a:rPr>
              <a:t>隔藻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0000"/>
                </a:solidFill>
              </a:rPr>
              <a:t>葉綠體</a:t>
            </a:r>
            <a:r>
              <a:rPr lang="zh-TW" altLang="en-US" dirty="0"/>
              <a:t>？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2. </a:t>
            </a:r>
            <a:r>
              <a:rPr lang="zh-TW" altLang="en-US" dirty="0"/>
              <a:t>綠葉海天牛</a:t>
            </a:r>
            <a:r>
              <a:rPr lang="zh-TW" altLang="en-US" dirty="0">
                <a:solidFill>
                  <a:srgbClr val="FF0000"/>
                </a:solidFill>
              </a:rPr>
              <a:t>從濱海無隔藻破碎的</a:t>
            </a:r>
            <a:r>
              <a:rPr lang="zh-TW" altLang="en-US" dirty="0" smtClean="0">
                <a:solidFill>
                  <a:srgbClr val="FF0000"/>
                </a:solidFill>
              </a:rPr>
              <a:t>細胞核</a:t>
            </a:r>
            <a:r>
              <a:rPr lang="zh-TW" altLang="en-US" dirty="0">
                <a:solidFill>
                  <a:srgbClr val="FF0000"/>
                </a:solidFill>
              </a:rPr>
              <a:t>中取得</a:t>
            </a:r>
            <a:r>
              <a:rPr lang="en-US" altLang="zh-TW" dirty="0">
                <a:solidFill>
                  <a:srgbClr val="FF0000"/>
                </a:solidFill>
              </a:rPr>
              <a:t>DNA</a:t>
            </a:r>
            <a:r>
              <a:rPr lang="zh-TW" altLang="en-US" dirty="0">
                <a:solidFill>
                  <a:srgbClr val="FF0000"/>
                </a:solidFill>
              </a:rPr>
              <a:t>，整合到自己</a:t>
            </a:r>
            <a:r>
              <a:rPr lang="zh-TW" altLang="en-US" dirty="0" smtClean="0">
                <a:solidFill>
                  <a:srgbClr val="FF0000"/>
                </a:solidFill>
              </a:rPr>
              <a:t>的基因</a:t>
            </a:r>
            <a:r>
              <a:rPr lang="zh-TW" altLang="en-US" dirty="0">
                <a:solidFill>
                  <a:srgbClr val="FF0000"/>
                </a:solidFill>
              </a:rPr>
              <a:t>組中</a:t>
            </a:r>
            <a:r>
              <a:rPr lang="zh-TW" altLang="en-US" dirty="0"/>
              <a:t>，以此獲得可持續自行</a:t>
            </a:r>
            <a:r>
              <a:rPr lang="zh-TW" altLang="en-US" dirty="0" smtClean="0"/>
              <a:t>製造</a:t>
            </a:r>
            <a:r>
              <a:rPr lang="zh-TW" altLang="en-US" dirty="0"/>
              <a:t>碳水化合物的能力，也因而擺脫</a:t>
            </a:r>
          </a:p>
          <a:p>
            <a:pPr>
              <a:lnSpc>
                <a:spcPct val="150000"/>
              </a:lnSpc>
            </a:pPr>
            <a:r>
              <a:rPr lang="zh-TW" altLang="en-US" dirty="0"/>
              <a:t>食物的限制，更有效的生長繁殖</a:t>
            </a:r>
            <a:r>
              <a:rPr lang="zh-TW" altLang="en-US" dirty="0" smtClean="0"/>
              <a:t>。這樣</a:t>
            </a:r>
            <a:r>
              <a:rPr lang="zh-TW" altLang="en-US" dirty="0"/>
              <a:t>的機制未來</a:t>
            </a:r>
            <a:r>
              <a:rPr lang="zh-TW" altLang="en-US" dirty="0">
                <a:solidFill>
                  <a:srgbClr val="FF0000"/>
                </a:solidFill>
              </a:rPr>
              <a:t>是否可以應用到其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他動物細胞上呢</a:t>
            </a:r>
            <a:r>
              <a:rPr lang="zh-TW" altLang="en-US" dirty="0"/>
              <a:t>？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smtClean="0"/>
              <a:t>004-005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smtClean="0"/>
              <a:t>1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2364432" y="1003885"/>
            <a:ext cx="618947" cy="459483"/>
            <a:chOff x="13008768" y="3886200"/>
            <a:chExt cx="742107" cy="550912"/>
          </a:xfrm>
        </p:grpSpPr>
        <p:sp>
          <p:nvSpPr>
            <p:cNvPr id="9" name="圓角矩形 8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2983378" y="910461"/>
            <a:ext cx="318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既是動物又是植物的生物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1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/>
              <a:t>CHAPTER</a:t>
            </a:r>
            <a:r>
              <a:rPr lang="zh-TW" altLang="en-US" sz="4800" dirty="0"/>
              <a:t> </a:t>
            </a:r>
            <a:r>
              <a:rPr lang="en-US" altLang="zh-TW" sz="4800" dirty="0"/>
              <a:t>1</a:t>
            </a:r>
            <a:r>
              <a:rPr lang="zh-TW" altLang="en-US" sz="4800" dirty="0"/>
              <a:t> 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en-US" altLang="zh-TW" sz="4800" dirty="0"/>
              <a:t>1-1</a:t>
            </a:r>
            <a:r>
              <a:rPr lang="zh-TW" altLang="en-US" sz="4800" dirty="0"/>
              <a:t> 細胞學說的發展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高中生物</a:t>
            </a:r>
            <a:r>
              <a:rPr lang="en-US" altLang="zh-TW" dirty="0" smtClean="0"/>
              <a:t>(</a:t>
            </a:r>
            <a:r>
              <a:rPr lang="zh-TW" altLang="en-US" dirty="0" smtClean="0"/>
              <a:t>全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800" y="3060451"/>
            <a:ext cx="540997" cy="5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97" y="3809279"/>
            <a:ext cx="540000" cy="54000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3296800" y="4624809"/>
            <a:ext cx="618947" cy="459483"/>
            <a:chOff x="13008768" y="3886200"/>
            <a:chExt cx="742107" cy="550912"/>
          </a:xfrm>
        </p:grpSpPr>
        <p:sp>
          <p:nvSpPr>
            <p:cNvPr id="14" name="圓角矩形 13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13854613" y="314578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連結動畫圖片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3915747" y="38946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連結邊欄</a:t>
            </a:r>
            <a:r>
              <a:rPr lang="en-US" altLang="zh-TW" dirty="0" smtClean="0"/>
              <a:t>LINE</a:t>
            </a:r>
            <a:r>
              <a:rPr lang="zh-TW" altLang="en-US" dirty="0" smtClean="0"/>
              <a:t>一下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4001071" y="46698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連結補充影片</a:t>
            </a:r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182" y="-19061"/>
            <a:ext cx="1152000" cy="1152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613" y="1313371"/>
            <a:ext cx="1152000" cy="1152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9374"/>
            <a:ext cx="1152128" cy="115212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30" y="236298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細胞學說的發展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  <a:cs typeface="Arial"/>
                <a:sym typeface="Arial"/>
              </a:rPr>
              <a:t>能夠表現出</a:t>
            </a:r>
            <a:r>
              <a:rPr lang="zh-TW" altLang="en-US" dirty="0">
                <a:solidFill>
                  <a:srgbClr val="FF0000"/>
                </a:solidFill>
                <a:cs typeface="Arial"/>
                <a:sym typeface="Arial"/>
              </a:rPr>
              <a:t>「生命現象」</a:t>
            </a:r>
            <a:r>
              <a:rPr lang="en-US" altLang="zh-TW" dirty="0">
                <a:solidFill>
                  <a:schemeClr val="dk1"/>
                </a:solidFill>
                <a:cs typeface="Arial"/>
                <a:sym typeface="Arial"/>
              </a:rPr>
              <a:t>(</a:t>
            </a:r>
            <a:r>
              <a:rPr lang="zh-TW" altLang="en-US" dirty="0">
                <a:solidFill>
                  <a:schemeClr val="dk1"/>
                </a:solidFill>
                <a:cs typeface="Arial"/>
                <a:sym typeface="Arial"/>
              </a:rPr>
              <a:t>代謝、生長、感應、生殖</a:t>
            </a:r>
            <a:r>
              <a:rPr lang="en-US" altLang="zh-TW" dirty="0">
                <a:solidFill>
                  <a:schemeClr val="dk1"/>
                </a:solidFill>
                <a:cs typeface="Arial"/>
                <a:sym typeface="Arial"/>
              </a:rPr>
              <a:t>)</a:t>
            </a:r>
            <a:endParaRPr lang="zh-TW" altLang="en-US" dirty="0">
              <a:solidFill>
                <a:schemeClr val="dk1"/>
              </a:solidFill>
            </a:endParaRPr>
          </a:p>
          <a:p>
            <a:pPr marL="228600" lvl="0" indent="-2286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  <a:cs typeface="Arial"/>
                <a:sym typeface="Arial"/>
              </a:rPr>
              <a:t>由</a:t>
            </a:r>
            <a:r>
              <a:rPr lang="zh-TW" altLang="en-US" dirty="0">
                <a:solidFill>
                  <a:srgbClr val="FF0000"/>
                </a:solidFill>
                <a:cs typeface="Arial"/>
                <a:sym typeface="Arial"/>
              </a:rPr>
              <a:t>「細胞」</a:t>
            </a:r>
            <a:r>
              <a:rPr lang="zh-TW" altLang="en-US" dirty="0">
                <a:solidFill>
                  <a:schemeClr val="dk1"/>
                </a:solidFill>
                <a:cs typeface="Arial"/>
                <a:sym typeface="Arial"/>
              </a:rPr>
              <a:t>所組成</a:t>
            </a:r>
          </a:p>
          <a:p>
            <a:pPr marL="1085850" lvl="1" indent="-3429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Font typeface="Wingdings" panose="05000000000000000000" pitchFamily="2" charset="2"/>
              <a:buChar char="Ø"/>
            </a:pPr>
            <a:r>
              <a:rPr lang="zh-TW" altLang="en-US" dirty="0">
                <a:cs typeface="Arial"/>
                <a:sym typeface="Arial"/>
              </a:rPr>
              <a:t>組成生物的基本</a:t>
            </a:r>
            <a:r>
              <a:rPr lang="zh-TW" altLang="en-US" dirty="0">
                <a:sym typeface="Arial"/>
              </a:rPr>
              <a:t>單元</a:t>
            </a:r>
            <a:endParaRPr lang="zh-TW" altLang="en-US" dirty="0"/>
          </a:p>
          <a:p>
            <a:pPr marL="1085850" lvl="1" indent="-3429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Font typeface="Wingdings" panose="05000000000000000000" pitchFamily="2" charset="2"/>
              <a:buChar char="Ø"/>
            </a:pPr>
            <a:r>
              <a:rPr lang="zh-TW" altLang="en-US" dirty="0">
                <a:cs typeface="Arial"/>
                <a:sym typeface="Arial"/>
              </a:rPr>
              <a:t>表現生命現象的基本單位</a:t>
            </a:r>
            <a:endParaRPr lang="en-US" altLang="zh-TW" dirty="0">
              <a:cs typeface="Arial"/>
              <a:sym typeface="Arial"/>
            </a:endParaRPr>
          </a:p>
          <a:p>
            <a:pPr marL="228600" lvl="0" indent="-228600">
              <a:lnSpc>
                <a:spcPct val="150000"/>
              </a:lnSpc>
              <a:buClr>
                <a:srgbClr val="002060"/>
              </a:buClr>
              <a:buSzPts val="28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</a:rPr>
              <a:t>單細胞生物僅需由一個細胞，便能完成所有的生命現象</a:t>
            </a:r>
          </a:p>
          <a:p>
            <a:pPr marL="228600" lvl="0" indent="-228600">
              <a:lnSpc>
                <a:spcPct val="150000"/>
              </a:lnSpc>
              <a:buClr>
                <a:srgbClr val="002060"/>
              </a:buClr>
              <a:buSzPts val="2800"/>
              <a:buFont typeface="Arial"/>
              <a:buChar char="•"/>
            </a:pPr>
            <a:r>
              <a:rPr lang="zh-TW" altLang="en-US" dirty="0">
                <a:solidFill>
                  <a:schemeClr val="dk1"/>
                </a:solidFill>
              </a:rPr>
              <a:t>多細胞</a:t>
            </a:r>
            <a:r>
              <a:rPr lang="zh-TW" altLang="en-US" dirty="0" smtClean="0">
                <a:solidFill>
                  <a:schemeClr val="dk1"/>
                </a:solidFill>
              </a:rPr>
              <a:t>生物需</a:t>
            </a:r>
            <a:r>
              <a:rPr lang="zh-TW" altLang="en-US" dirty="0">
                <a:solidFill>
                  <a:schemeClr val="dk1"/>
                </a:solidFill>
              </a:rPr>
              <a:t>由許多細胞分工合作，才能表現完整的生命</a:t>
            </a:r>
            <a:r>
              <a:rPr lang="zh-TW" altLang="en-US" dirty="0" smtClean="0">
                <a:solidFill>
                  <a:schemeClr val="dk1"/>
                </a:solidFill>
              </a:rPr>
              <a:t>現象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TW" dirty="0" smtClean="0"/>
              <a:t>1-1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68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細胞學說的發展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16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世紀，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顯微鏡發明</a:t>
            </a:r>
            <a:endParaRPr lang="en-US" altLang="zh-TW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大部分細胞十分微小，需以顯微鏡輔助觀察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17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世紀，英國科學家</a:t>
            </a:r>
            <a:r>
              <a:rPr lang="zh-TW" altLang="en-US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虎克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Robert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　</a:t>
            </a:r>
            <a:r>
              <a:rPr lang="en-US" altLang="zh-TW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Hooke,1635∼1703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自行改良顯微鏡觀察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軟木塞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薄切片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將看到的</a:t>
            </a:r>
            <a:r>
              <a:rPr lang="zh-TW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微小空室命名</a:t>
            </a:r>
            <a:r>
              <a:rPr lang="zh-TW" altLang="zh-TW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為</a:t>
            </a:r>
            <a:r>
              <a:rPr lang="zh-TW" altLang="zh-TW" sz="28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『 </a:t>
            </a:r>
            <a:r>
              <a:rPr lang="zh-TW" altLang="zh-TW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cellulae 』(拉丁文)</a:t>
            </a:r>
            <a:r>
              <a:rPr lang="zh-TW" altLang="zh-TW" sz="2800" dirty="0" smtClean="0">
                <a:solidFill>
                  <a:schemeClr val="dk1"/>
                </a:solidFill>
                <a:ea typeface="Arial"/>
                <a:cs typeface="Arial"/>
              </a:rPr>
              <a:t>，英文</a:t>
            </a:r>
            <a:r>
              <a:rPr lang="zh-TW" altLang="zh-TW" sz="2800" dirty="0">
                <a:solidFill>
                  <a:schemeClr val="dk1"/>
                </a:solidFill>
                <a:ea typeface="Arial"/>
                <a:cs typeface="Arial"/>
              </a:rPr>
              <a:t>譯</a:t>
            </a:r>
            <a:r>
              <a:rPr lang="zh-TW" altLang="zh-TW" sz="2800" dirty="0" smtClean="0">
                <a:solidFill>
                  <a:schemeClr val="dk1"/>
                </a:solidFill>
                <a:ea typeface="Arial"/>
                <a:cs typeface="Arial"/>
              </a:rPr>
              <a:t>為</a:t>
            </a:r>
            <a:r>
              <a:rPr lang="zh-TW" altLang="zh-TW" sz="28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『c</a:t>
            </a:r>
            <a:r>
              <a:rPr lang="zh-TW" altLang="zh-TW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ell』</a:t>
            </a:r>
            <a:r>
              <a:rPr lang="zh-TW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，中文譯為「</a:t>
            </a:r>
            <a:r>
              <a:rPr lang="zh-TW" altLang="zh-TW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細胞</a:t>
            </a:r>
            <a:r>
              <a:rPr lang="zh-TW" altLang="zh-TW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1" name="文字版面配置區 4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/>
              <a:t>006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altLang="zh-TW" dirty="0" smtClean="0"/>
              <a:t>1-1.1</a:t>
            </a:r>
            <a:endParaRPr lang="zh-TW" altLang="en-US" dirty="0"/>
          </a:p>
        </p:txBody>
      </p:sp>
      <p:sp>
        <p:nvSpPr>
          <p:cNvPr id="42" name="內容版面配置區 41"/>
          <p:cNvSpPr>
            <a:spLocks noGrp="1"/>
          </p:cNvSpPr>
          <p:nvPr>
            <p:ph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細胞的發現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3215680" y="1140065"/>
            <a:ext cx="618947" cy="459483"/>
            <a:chOff x="13008768" y="3886200"/>
            <a:chExt cx="742107" cy="550912"/>
          </a:xfrm>
        </p:grpSpPr>
        <p:sp>
          <p:nvSpPr>
            <p:cNvPr id="10" name="圓角矩形 9"/>
            <p:cNvSpPr/>
            <p:nvPr/>
          </p:nvSpPr>
          <p:spPr>
            <a:xfrm>
              <a:off x="13008768" y="3886200"/>
              <a:ext cx="742107" cy="55091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13268973" y="3999656"/>
              <a:ext cx="324000" cy="324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834626" y="1046641"/>
            <a:ext cx="456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最早顯微鏡的發想是把望遠鏡顛倒使用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83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981</Words>
  <Application>Microsoft Office PowerPoint</Application>
  <PresentationFormat>寬螢幕</PresentationFormat>
  <Paragraphs>216</Paragraphs>
  <Slides>20</Slides>
  <Notes>9</Notes>
  <HiddenSlides>4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Microsoft JhengHei</vt:lpstr>
      <vt:lpstr>Microsoft JhengHei</vt:lpstr>
      <vt:lpstr>新細明體</vt:lpstr>
      <vt:lpstr>Arial</vt:lpstr>
      <vt:lpstr>Calibri</vt:lpstr>
      <vt:lpstr>Wingdings</vt:lpstr>
      <vt:lpstr>Office 佈景主題</vt:lpstr>
      <vt:lpstr>CHAPTER 1  -細胞的構造與功能-</vt:lpstr>
      <vt:lpstr>PowerPoint 簡報</vt:lpstr>
      <vt:lpstr>在地球上， 是否有可以行光合作用的動物？</vt:lpstr>
      <vt:lpstr>在地球上，是否有可以行光合作用的動物？</vt:lpstr>
      <vt:lpstr>在地球上，是否有可以行光合作用的動物？</vt:lpstr>
      <vt:lpstr>在地球上，是否有可以行光合作用的動物？</vt:lpstr>
      <vt:lpstr>CHAPTER 1  1-1 細胞學說的發展</vt:lpstr>
      <vt:lpstr>細胞學說的發展</vt:lpstr>
      <vt:lpstr>細胞學說的發展</vt:lpstr>
      <vt:lpstr>圖1-1 虎克改良之顯微鏡</vt:lpstr>
      <vt:lpstr>細胞的大小</vt:lpstr>
      <vt:lpstr>細胞的大小</vt:lpstr>
      <vt:lpstr>細胞的大小</vt:lpstr>
      <vt:lpstr>細胞學說的發展</vt:lpstr>
      <vt:lpstr>細胞學說的發展</vt:lpstr>
      <vt:lpstr>圖1-3 雷文霍克(1632~1723)</vt:lpstr>
      <vt:lpstr>圖1-3 布朗(1773~1858)</vt:lpstr>
      <vt:lpstr>圖1-3 許旺(1810~1882)、許來登(1804~1881)</vt:lpstr>
      <vt:lpstr>圖1-3 魏修(1821~1902)</vt:lpstr>
      <vt:lpstr>細胞學說的發展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Microsoft 帳戶</cp:lastModifiedBy>
  <cp:revision>146</cp:revision>
  <dcterms:created xsi:type="dcterms:W3CDTF">2023-08-18T01:13:35Z</dcterms:created>
  <dcterms:modified xsi:type="dcterms:W3CDTF">2024-03-28T05:55:32Z</dcterms:modified>
</cp:coreProperties>
</file>